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2" d="100"/>
          <a:sy n="72" d="100"/>
        </p:scale>
        <p:origin x="131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202285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111764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992137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527691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ranhoangthienphu/Applied-Data-Science-Capstone/blob/cf92e8c938f8d0ced1b6073477af64fbad6e9471/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ranhoangthienphu/Applied-Data-Science-Capstone/blob/cf92e8c938f8d0ced1b6073477af64fbad6e9471/Complete%20the%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ranhoangthienphu/Applied-Data-Science-Capstone/blob/cf92e8c938f8d0ced1b6073477af64fbad6e9471/Interactive%20Visual%20Analytics%20with%20Folium%20lab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ranhoangthienphu/Applied-Data-Science-Capstone/blob/cf92e8c938f8d0ced1b6073477af64fbad6e9471/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ranhoangthienphu/Applied-Data-Science-Capstone/blob/cf92e8c938f8d0ced1b6073477af64fbad6e9471/SpaceX_Machine%20Learning%20Prediction_Part_5.ipynb"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ranhoangthienphu/Applied-Data-Science-Capstone/blob/cf92e8c938f8d0ced1b6073477af64fbad6e947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ranhoangthienphu/Applied-Data-Science-Capstone/blob/cf92e8c938f8d0ced1b6073477af64fbad6e9471/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885473"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Tran Hoang Thien Phu	</a:t>
            </a:r>
          </a:p>
          <a:p>
            <a:r>
              <a:rPr lang="en-US">
                <a:solidFill>
                  <a:schemeClr val="bg2"/>
                </a:solidFill>
                <a:latin typeface="Abadi" panose="020B0604020104020204" pitchFamily="34" charset="0"/>
                <a:ea typeface="SF Pro" pitchFamily="2" charset="0"/>
                <a:cs typeface="SF Pro" pitchFamily="2" charset="0"/>
              </a:rPr>
              <a:t>August 4</a:t>
            </a:r>
            <a:r>
              <a:rPr lang="en-US" baseline="30000">
                <a:solidFill>
                  <a:schemeClr val="bg2"/>
                </a:solidFill>
                <a:latin typeface="Abadi" panose="020B0604020104020204" pitchFamily="34" charset="0"/>
                <a:ea typeface="SF Pro" pitchFamily="2" charset="0"/>
                <a:cs typeface="SF Pro" pitchFamily="2" charset="0"/>
              </a:rPr>
              <a:t>th</a:t>
            </a:r>
            <a:r>
              <a:rPr lang="en-US">
                <a:solidFill>
                  <a:schemeClr val="bg2"/>
                </a:solidFill>
                <a:latin typeface="Abadi" panose="020B0604020104020204" pitchFamily="34" charset="0"/>
                <a:ea typeface="SF Pro" pitchFamily="2" charset="0"/>
                <a:cs typeface="SF Pro" pitchFamily="2" charset="0"/>
              </a:rPr>
              <a:t> 202</a:t>
            </a:r>
            <a:r>
              <a:rPr lang="en-US" dirty="0">
                <a:solidFill>
                  <a:schemeClr val="bg2"/>
                </a:solidFill>
                <a:latin typeface="Abadi" panose="020B0604020104020204" pitchFamily="34" charset="0"/>
                <a:ea typeface="SF Pro" pitchFamily="2" charset="0"/>
                <a:cs typeface="SF Pro" pitchFamily="2" charset="0"/>
              </a:rPr>
              <a:t>5</a:t>
            </a:r>
            <a:endParaRPr lang="en-US">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23986"/>
            <a:ext cx="10043302" cy="5032375"/>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lvl="1">
              <a:lnSpc>
                <a:spcPct val="100000"/>
              </a:lnSpc>
              <a:spcBef>
                <a:spcPts val="1400"/>
              </a:spcBef>
            </a:pPr>
            <a:r>
              <a:rPr lang="en-US" sz="1800">
                <a:solidFill>
                  <a:schemeClr val="accent3">
                    <a:lumMod val="25000"/>
                  </a:schemeClr>
                </a:solidFill>
                <a:latin typeface="Abadi"/>
              </a:rPr>
              <a:t>Bar charts were used to display the number of launches by orbit type and launch site, helping identify the most frequently used orbits and locations.</a:t>
            </a:r>
          </a:p>
          <a:p>
            <a:pPr lvl="1">
              <a:lnSpc>
                <a:spcPct val="100000"/>
              </a:lnSpc>
              <a:spcBef>
                <a:spcPts val="1400"/>
              </a:spcBef>
            </a:pPr>
            <a:r>
              <a:rPr lang="en-US" sz="1800">
                <a:solidFill>
                  <a:schemeClr val="accent3">
                    <a:lumMod val="25000"/>
                  </a:schemeClr>
                </a:solidFill>
                <a:latin typeface="Abadi"/>
              </a:rPr>
              <a:t>Pie charts showed the proportion of successful vs. failed launches, offering a quick understanding of SpaceX’s overall success rate.</a:t>
            </a:r>
          </a:p>
          <a:p>
            <a:pPr lvl="1">
              <a:lnSpc>
                <a:spcPct val="100000"/>
              </a:lnSpc>
              <a:spcBef>
                <a:spcPts val="1400"/>
              </a:spcBef>
            </a:pPr>
            <a:r>
              <a:rPr lang="en-US" sz="1800">
                <a:solidFill>
                  <a:schemeClr val="accent3">
                    <a:lumMod val="25000"/>
                  </a:schemeClr>
                </a:solidFill>
                <a:latin typeface="Abadi"/>
              </a:rPr>
              <a:t>Scatter plots illustrated the relationship between payload mass and launch success, helping evaluate if heavier payloads affect outcomes.</a:t>
            </a:r>
          </a:p>
          <a:p>
            <a:pPr lvl="1">
              <a:lnSpc>
                <a:spcPct val="100000"/>
              </a:lnSpc>
              <a:spcBef>
                <a:spcPts val="1400"/>
              </a:spcBef>
            </a:pPr>
            <a:r>
              <a:rPr lang="en-US" sz="1800">
                <a:solidFill>
                  <a:schemeClr val="accent3">
                    <a:lumMod val="25000"/>
                  </a:schemeClr>
                </a:solidFill>
                <a:latin typeface="Abadi"/>
              </a:rPr>
              <a:t>Histograms were used to show the distribution of payload mass across different missions, highlighting common payload ranges.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pPr marL="0" indent="0">
              <a:lnSpc>
                <a:spcPct val="100000"/>
              </a:lnSpc>
              <a:spcBef>
                <a:spcPts val="1400"/>
              </a:spcBef>
              <a:buNone/>
            </a:pPr>
            <a:r>
              <a:rPr lang="en-US" sz="2200">
                <a:solidFill>
                  <a:schemeClr val="accent3">
                    <a:lumMod val="25000"/>
                  </a:schemeClr>
                </a:solidFill>
                <a:latin typeface="Abadi" panose="020B0604020104020204" pitchFamily="34" charset="0"/>
                <a:hlinkClick r:id="rId3"/>
              </a:rPr>
              <a:t>https://github.com/tranhoangthienphu/Applied-Data-Science-Capstone/blob/cf92e8c938f8d0ced1b6073477af64fbad6e9471/EDA%20with%20Visualization%20Lab.ipynb</a:t>
            </a:r>
            <a:endParaRPr lang="en-US" sz="220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8231"/>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p>
          <a:p>
            <a:pPr lvl="1">
              <a:lnSpc>
                <a:spcPct val="100000"/>
              </a:lnSpc>
              <a:spcBef>
                <a:spcPts val="1400"/>
              </a:spcBef>
            </a:pPr>
            <a:r>
              <a:rPr lang="en-US" sz="1800">
                <a:solidFill>
                  <a:schemeClr val="accent3">
                    <a:lumMod val="25000"/>
                  </a:schemeClr>
                </a:solidFill>
                <a:latin typeface="Abadi" panose="020B0604020104020204" pitchFamily="34" charset="0"/>
              </a:rPr>
              <a:t>Retrieved average payload mass carried by F9 v1.1 boosters to analyze performance.</a:t>
            </a:r>
          </a:p>
          <a:p>
            <a:pPr lvl="1">
              <a:lnSpc>
                <a:spcPct val="100000"/>
              </a:lnSpc>
              <a:spcBef>
                <a:spcPts val="1400"/>
              </a:spcBef>
            </a:pPr>
            <a:r>
              <a:rPr lang="en-US" sz="1800">
                <a:solidFill>
                  <a:schemeClr val="accent3">
                    <a:lumMod val="25000"/>
                  </a:schemeClr>
                </a:solidFill>
                <a:latin typeface="Abadi" panose="020B0604020104020204" pitchFamily="34" charset="0"/>
              </a:rPr>
              <a:t>Identified the date of the first successful ground pad landing.</a:t>
            </a:r>
          </a:p>
          <a:p>
            <a:pPr lvl="1">
              <a:lnSpc>
                <a:spcPct val="100000"/>
              </a:lnSpc>
              <a:spcBef>
                <a:spcPts val="1400"/>
              </a:spcBef>
            </a:pPr>
            <a:r>
              <a:rPr lang="en-US" sz="1800">
                <a:solidFill>
                  <a:schemeClr val="accent3">
                    <a:lumMod val="25000"/>
                  </a:schemeClr>
                </a:solidFill>
                <a:latin typeface="Abadi" panose="020B0604020104020204" pitchFamily="34" charset="0"/>
              </a:rPr>
              <a:t>Listed boosters that succeeded in drone ship landings with specific payload conditions.</a:t>
            </a:r>
          </a:p>
          <a:p>
            <a:pPr lvl="1">
              <a:lnSpc>
                <a:spcPct val="100000"/>
              </a:lnSpc>
              <a:spcBef>
                <a:spcPts val="1400"/>
              </a:spcBef>
            </a:pPr>
            <a:r>
              <a:rPr lang="en-US" sz="1800">
                <a:solidFill>
                  <a:schemeClr val="accent3">
                    <a:lumMod val="25000"/>
                  </a:schemeClr>
                </a:solidFill>
                <a:latin typeface="Abadi" panose="020B0604020104020204" pitchFamily="34" charset="0"/>
              </a:rPr>
              <a:t>Counted total successful and failed mission outcomes for all launches.</a:t>
            </a:r>
          </a:p>
          <a:p>
            <a:pPr lvl="1">
              <a:lnSpc>
                <a:spcPct val="100000"/>
              </a:lnSpc>
              <a:spcBef>
                <a:spcPts val="1400"/>
              </a:spcBef>
            </a:pPr>
            <a:r>
              <a:rPr lang="en-US" sz="1800">
                <a:solidFill>
                  <a:schemeClr val="accent3">
                    <a:lumMod val="25000"/>
                  </a:schemeClr>
                </a:solidFill>
                <a:latin typeface="Abadi" panose="020B0604020104020204" pitchFamily="34" charset="0"/>
              </a:rPr>
              <a:t>Extracted boosters with the maximum payload using subqueries and aggregation.</a:t>
            </a:r>
          </a:p>
          <a:p>
            <a:pPr lvl="1">
              <a:lnSpc>
                <a:spcPct val="100000"/>
              </a:lnSpc>
              <a:spcBef>
                <a:spcPts val="1400"/>
              </a:spcBef>
            </a:pPr>
            <a:r>
              <a:rPr lang="en-US" sz="1800">
                <a:solidFill>
                  <a:schemeClr val="accent3">
                    <a:lumMod val="25000"/>
                  </a:schemeClr>
                </a:solidFill>
                <a:latin typeface="Abadi" panose="020B0604020104020204" pitchFamily="34" charset="0"/>
              </a:rPr>
              <a:t>Filtered 2015 launch failures on drone ships by month and site.</a:t>
            </a:r>
          </a:p>
          <a:p>
            <a:pPr lvl="1">
              <a:lnSpc>
                <a:spcPct val="100000"/>
              </a:lnSpc>
              <a:spcBef>
                <a:spcPts val="1400"/>
              </a:spcBef>
            </a:pPr>
            <a:r>
              <a:rPr lang="en-US" sz="1800">
                <a:solidFill>
                  <a:schemeClr val="accent3">
                    <a:lumMod val="25000"/>
                  </a:schemeClr>
                </a:solidFill>
                <a:latin typeface="Abadi" panose="020B0604020104020204" pitchFamily="34" charset="0"/>
              </a:rPr>
              <a:t>Ranked landing outcomes by frequency between specific dates using SQL sorting and grouping.</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 </a:t>
            </a:r>
            <a:r>
              <a:rPr lang="en-US" sz="2200">
                <a:solidFill>
                  <a:schemeClr val="accent3">
                    <a:lumMod val="25000"/>
                  </a:schemeClr>
                </a:solidFill>
                <a:latin typeface="Abadi" panose="020B0604020104020204" pitchFamily="34" charset="0"/>
                <a:hlinkClick r:id="rId3"/>
              </a:rPr>
              <a:t>https://github.com/tranhoangthienphu/SQL.ipynb</a:t>
            </a:r>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Added markers to display all SpaceX launch sites, and circles to show the proximity around each site.</a:t>
            </a:r>
          </a:p>
          <a:p>
            <a:pPr>
              <a:lnSpc>
                <a:spcPct val="100000"/>
              </a:lnSpc>
              <a:spcBef>
                <a:spcPts val="1400"/>
              </a:spcBef>
            </a:pPr>
            <a:r>
              <a:rPr lang="en-US" sz="2200">
                <a:solidFill>
                  <a:schemeClr val="accent3">
                    <a:lumMod val="25000"/>
                  </a:schemeClr>
                </a:solidFill>
                <a:latin typeface="Abadi" panose="020B0604020104020204" pitchFamily="34" charset="0"/>
              </a:rPr>
              <a:t>Used polylines to visually connect launch sites with nearest coastlines.</a:t>
            </a:r>
          </a:p>
          <a:p>
            <a:pPr>
              <a:lnSpc>
                <a:spcPct val="100000"/>
              </a:lnSpc>
              <a:spcBef>
                <a:spcPts val="1400"/>
              </a:spcBef>
            </a:pPr>
            <a:r>
              <a:rPr lang="en-US" sz="2200">
                <a:solidFill>
                  <a:schemeClr val="accent3">
                    <a:lumMod val="25000"/>
                  </a:schemeClr>
                </a:solidFill>
                <a:latin typeface="Abadi" panose="020B0604020104020204" pitchFamily="34" charset="0"/>
              </a:rPr>
              <a:t>Purpose: to provide spatial insights on launch distribution, proximity to ocean, and success probability by location.</a:t>
            </a:r>
          </a:p>
          <a:p>
            <a:pPr>
              <a:lnSpc>
                <a:spcPct val="100000"/>
              </a:lnSpc>
              <a:spcBef>
                <a:spcPts val="1400"/>
              </a:spcBef>
            </a:pPr>
            <a:r>
              <a:rPr lang="en-US" sz="2200">
                <a:solidFill>
                  <a:schemeClr val="accent3">
                    <a:lumMod val="25000"/>
                  </a:schemeClr>
                </a:solidFill>
                <a:latin typeface="Abadi" panose="020B0604020104020204" pitchFamily="34" charset="0"/>
              </a:rPr>
              <a:t>GitHub URL: </a:t>
            </a:r>
            <a:r>
              <a:rPr lang="en-US" sz="2200">
                <a:solidFill>
                  <a:schemeClr val="accent3">
                    <a:lumMod val="25000"/>
                  </a:schemeClr>
                </a:solidFill>
                <a:latin typeface="Abadi" panose="020B0604020104020204" pitchFamily="34" charset="0"/>
                <a:hlinkClick r:id="rId3"/>
              </a:rPr>
              <a:t>https://github.com/tranhoangthienphu/Applied-Data-Science-Capstone/blob/cf92e8c938f8d0ced1b6073477af64fbad6e9471/Interactive%20Visual%20Analytics%20with%20Folium%20lab_launch_site_location.ipynb</a:t>
            </a: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3684" y="1442851"/>
            <a:ext cx="10515600" cy="4748907"/>
          </a:xfrm>
          <a:prstGeom prst="rect">
            <a:avLst/>
          </a:prstGeom>
        </p:spPr>
        <p:txBody>
          <a:bodyPr vert="horz" lIns="91440" tIns="45720" rIns="91440" bIns="45720" rtlCol="0" anchor="t">
            <a:normAutofit lnSpcReduction="10000"/>
          </a:bodyPr>
          <a:lstStyle/>
          <a:p>
            <a:pPr>
              <a:lnSpc>
                <a:spcPct val="100000"/>
              </a:lnSpc>
              <a:spcBef>
                <a:spcPts val="1400"/>
              </a:spcBef>
            </a:pPr>
            <a:r>
              <a:rPr lang="en-US" sz="1800" b="1">
                <a:solidFill>
                  <a:schemeClr val="accent3">
                    <a:lumMod val="25000"/>
                  </a:schemeClr>
                </a:solidFill>
                <a:latin typeface="Abadi" panose="020B0604020104020204" pitchFamily="34" charset="0"/>
              </a:rPr>
              <a:t>Dashboard Features:</a:t>
            </a:r>
          </a:p>
          <a:p>
            <a:pPr lvl="1">
              <a:lnSpc>
                <a:spcPct val="100000"/>
              </a:lnSpc>
              <a:spcBef>
                <a:spcPts val="1400"/>
              </a:spcBef>
            </a:pPr>
            <a:r>
              <a:rPr lang="en-US" sz="1800">
                <a:solidFill>
                  <a:schemeClr val="accent3">
                    <a:lumMod val="25000"/>
                  </a:schemeClr>
                </a:solidFill>
                <a:latin typeface="Abadi" panose="020B0604020104020204" pitchFamily="34" charset="0"/>
              </a:rPr>
              <a:t>Dropdown menu to select launch site (all sites or specific).</a:t>
            </a:r>
          </a:p>
          <a:p>
            <a:pPr lvl="1">
              <a:lnSpc>
                <a:spcPct val="100000"/>
              </a:lnSpc>
              <a:spcBef>
                <a:spcPts val="1400"/>
              </a:spcBef>
            </a:pPr>
            <a:r>
              <a:rPr lang="en-US" sz="1800">
                <a:solidFill>
                  <a:schemeClr val="accent3">
                    <a:lumMod val="25000"/>
                  </a:schemeClr>
                </a:solidFill>
                <a:latin typeface="Abadi" panose="020B0604020104020204" pitchFamily="34" charset="0"/>
              </a:rPr>
              <a:t>Interactive pie chart to show success rates by site or by success/failure for selected site.</a:t>
            </a:r>
          </a:p>
          <a:p>
            <a:pPr lvl="1">
              <a:lnSpc>
                <a:spcPct val="100000"/>
              </a:lnSpc>
              <a:spcBef>
                <a:spcPts val="1400"/>
              </a:spcBef>
            </a:pPr>
            <a:r>
              <a:rPr lang="en-US" sz="1800">
                <a:solidFill>
                  <a:schemeClr val="accent3">
                    <a:lumMod val="25000"/>
                  </a:schemeClr>
                </a:solidFill>
                <a:latin typeface="Abadi" panose="020B0604020104020204" pitchFamily="34" charset="0"/>
              </a:rPr>
              <a:t>Range slider to filter payload mass range.</a:t>
            </a:r>
          </a:p>
          <a:p>
            <a:pPr lvl="1">
              <a:lnSpc>
                <a:spcPct val="100000"/>
              </a:lnSpc>
              <a:spcBef>
                <a:spcPts val="1400"/>
              </a:spcBef>
            </a:pPr>
            <a:r>
              <a:rPr lang="en-US" sz="1800">
                <a:solidFill>
                  <a:schemeClr val="accent3">
                    <a:lumMod val="25000"/>
                  </a:schemeClr>
                </a:solidFill>
                <a:latin typeface="Abadi" panose="020B0604020104020204" pitchFamily="34" charset="0"/>
              </a:rPr>
              <a:t>Interactive scatter plot to explore correlation between payload and launch outcome, color-coded by booster version.</a:t>
            </a:r>
          </a:p>
          <a:p>
            <a:pPr>
              <a:lnSpc>
                <a:spcPct val="100000"/>
              </a:lnSpc>
              <a:spcBef>
                <a:spcPts val="1400"/>
              </a:spcBef>
            </a:pPr>
            <a:r>
              <a:rPr lang="en-US" sz="1800" b="1">
                <a:solidFill>
                  <a:schemeClr val="accent3">
                    <a:lumMod val="25000"/>
                  </a:schemeClr>
                </a:solidFill>
                <a:latin typeface="Abadi" panose="020B0604020104020204" pitchFamily="34" charset="0"/>
              </a:rPr>
              <a:t>Why These Were Used:</a:t>
            </a:r>
          </a:p>
          <a:p>
            <a:pPr lvl="1">
              <a:lnSpc>
                <a:spcPct val="100000"/>
              </a:lnSpc>
              <a:spcBef>
                <a:spcPts val="1400"/>
              </a:spcBef>
            </a:pPr>
            <a:r>
              <a:rPr lang="en-US" sz="1800">
                <a:solidFill>
                  <a:schemeClr val="accent3">
                    <a:lumMod val="25000"/>
                  </a:schemeClr>
                </a:solidFill>
                <a:latin typeface="Abadi" panose="020B0604020104020204" pitchFamily="34" charset="0"/>
              </a:rPr>
              <a:t>Enable users to explore data dynamically.</a:t>
            </a:r>
          </a:p>
          <a:p>
            <a:pPr lvl="1">
              <a:lnSpc>
                <a:spcPct val="100000"/>
              </a:lnSpc>
              <a:spcBef>
                <a:spcPts val="1400"/>
              </a:spcBef>
            </a:pPr>
            <a:r>
              <a:rPr lang="en-US" sz="1800">
                <a:solidFill>
                  <a:schemeClr val="accent3">
                    <a:lumMod val="25000"/>
                  </a:schemeClr>
                </a:solidFill>
                <a:latin typeface="Abadi" panose="020B0604020104020204" pitchFamily="34" charset="0"/>
              </a:rPr>
              <a:t>Support better understanding of launch performance by site and payload.</a:t>
            </a:r>
          </a:p>
          <a:p>
            <a:pPr lvl="1">
              <a:lnSpc>
                <a:spcPct val="100000"/>
              </a:lnSpc>
              <a:spcBef>
                <a:spcPts val="1400"/>
              </a:spcBef>
            </a:pPr>
            <a:r>
              <a:rPr lang="en-US" sz="1800">
                <a:solidFill>
                  <a:schemeClr val="accent3">
                    <a:lumMod val="25000"/>
                  </a:schemeClr>
                </a:solidFill>
                <a:latin typeface="Abadi" panose="020B0604020104020204" pitchFamily="34" charset="0"/>
              </a:rPr>
              <a:t>Visualize relationships and trends for improved decision-making.</a:t>
            </a:r>
          </a:p>
          <a:p>
            <a:pPr>
              <a:lnSpc>
                <a:spcPct val="100000"/>
              </a:lnSpc>
              <a:spcBef>
                <a:spcPts val="1400"/>
              </a:spcBef>
            </a:pPr>
            <a:r>
              <a:rPr lang="en-US" sz="1800" b="1">
                <a:solidFill>
                  <a:schemeClr val="accent3">
                    <a:lumMod val="25000"/>
                  </a:schemeClr>
                </a:solidFill>
                <a:latin typeface="Abadi" panose="020B0604020104020204" pitchFamily="34" charset="0"/>
              </a:rPr>
              <a:t>GitHub URL: </a:t>
            </a:r>
            <a:r>
              <a:rPr lang="en-US" sz="1800">
                <a:solidFill>
                  <a:schemeClr val="accent3">
                    <a:lumMod val="25000"/>
                  </a:schemeClr>
                </a:solidFill>
                <a:latin typeface="Abadi" panose="020B0604020104020204" pitchFamily="34" charset="0"/>
                <a:hlinkClick r:id="rId3"/>
              </a:rPr>
              <a:t>https://github.com/tranhoangthienphu/Applied-Data-Science-Capstone/blob/cf92e8c938f8d0ced1b6073477af64fbad6e9471/spacex-dash-app.py</a:t>
            </a:r>
            <a:endParaRPr lang="en-US" sz="180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a:solidFill>
                  <a:schemeClr val="accent3">
                    <a:lumMod val="25000"/>
                  </a:schemeClr>
                </a:solidFill>
                <a:latin typeface="Abadi" panose="020B0604020104020204" pitchFamily="34" charset="0"/>
              </a:rPr>
              <a:t>Summarize how you built, evaluated, improved, and found the best performing classification model:</a:t>
            </a:r>
          </a:p>
          <a:p>
            <a:pPr lvl="1">
              <a:lnSpc>
                <a:spcPct val="100000"/>
              </a:lnSpc>
              <a:spcBef>
                <a:spcPts val="1400"/>
              </a:spcBef>
            </a:pPr>
            <a:r>
              <a:rPr lang="en-US" sz="1800">
                <a:solidFill>
                  <a:schemeClr val="accent3">
                    <a:lumMod val="25000"/>
                  </a:schemeClr>
                </a:solidFill>
                <a:latin typeface="Abadi" panose="020B0604020104020204" pitchFamily="34" charset="0"/>
              </a:rPr>
              <a:t>Data was preprocessed and standardized.</a:t>
            </a:r>
          </a:p>
          <a:p>
            <a:pPr lvl="1">
              <a:lnSpc>
                <a:spcPct val="100000"/>
              </a:lnSpc>
              <a:spcBef>
                <a:spcPts val="1400"/>
              </a:spcBef>
            </a:pPr>
            <a:r>
              <a:rPr lang="en-US" sz="1800">
                <a:solidFill>
                  <a:schemeClr val="accent3">
                    <a:lumMod val="25000"/>
                  </a:schemeClr>
                </a:solidFill>
                <a:latin typeface="Abadi" panose="020B0604020104020204" pitchFamily="34" charset="0"/>
              </a:rPr>
              <a:t>Several classification models were trained and tuned using GridSearchCV: Logistic Regression</a:t>
            </a:r>
          </a:p>
          <a:p>
            <a:pPr lvl="1">
              <a:lnSpc>
                <a:spcPct val="100000"/>
              </a:lnSpc>
              <a:spcBef>
                <a:spcPts val="1400"/>
              </a:spcBef>
            </a:pPr>
            <a:r>
              <a:rPr lang="en-US" sz="1800">
                <a:solidFill>
                  <a:schemeClr val="accent3">
                    <a:lumMod val="25000"/>
                  </a:schemeClr>
                </a:solidFill>
                <a:latin typeface="Abadi" panose="020B0604020104020204" pitchFamily="34" charset="0"/>
              </a:rPr>
              <a:t>Support Vector Machine (SVM), Decision Tree, and K-Nearest Neighbors (KNN).</a:t>
            </a:r>
          </a:p>
          <a:p>
            <a:pPr lvl="1">
              <a:lnSpc>
                <a:spcPct val="100000"/>
              </a:lnSpc>
              <a:spcBef>
                <a:spcPts val="1400"/>
              </a:spcBef>
            </a:pPr>
            <a:r>
              <a:rPr lang="en-US" sz="1800">
                <a:solidFill>
                  <a:schemeClr val="accent3">
                    <a:lumMod val="25000"/>
                  </a:schemeClr>
                </a:solidFill>
                <a:latin typeface="Abadi" panose="020B0604020104020204" pitchFamily="34" charset="0"/>
              </a:rPr>
              <a:t>Each model's hyperparameters were optimized with 10-fold cross-validation.</a:t>
            </a:r>
          </a:p>
          <a:p>
            <a:pPr lvl="1">
              <a:lnSpc>
                <a:spcPct val="100000"/>
              </a:lnSpc>
              <a:spcBef>
                <a:spcPts val="1400"/>
              </a:spcBef>
            </a:pPr>
            <a:r>
              <a:rPr lang="en-US" sz="1800">
                <a:solidFill>
                  <a:schemeClr val="accent3">
                    <a:lumMod val="25000"/>
                  </a:schemeClr>
                </a:solidFill>
                <a:latin typeface="Abadi" panose="020B0604020104020204" pitchFamily="34" charset="0"/>
              </a:rPr>
              <a:t>Model performance was evaluated using accuracy scores and confusion matrices.</a:t>
            </a: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DFE0E-ABBE-BADB-F91B-EBD096037C9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026A70-2BE8-2980-2F14-56B6F0A93802}"/>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903E93EB-1E00-93BB-6009-15BCF3FFAC24}"/>
              </a:ext>
            </a:extLst>
          </p:cNvPr>
          <p:cNvSpPr>
            <a:spLocks noGrp="1"/>
          </p:cNvSpPr>
          <p:nvPr>
            <p:ph idx="4294967295"/>
          </p:nvPr>
        </p:nvSpPr>
        <p:spPr>
          <a:xfrm>
            <a:off x="770010" y="1825625"/>
            <a:ext cx="11234148" cy="419994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a:t>
            </a:r>
          </a:p>
          <a:p>
            <a:pPr marL="0" indent="0">
              <a:lnSpc>
                <a:spcPct val="100000"/>
              </a:lnSpc>
              <a:spcBef>
                <a:spcPts val="1400"/>
              </a:spcBef>
              <a:buNone/>
            </a:pPr>
            <a:r>
              <a:rPr lang="en-US" sz="2200">
                <a:solidFill>
                  <a:schemeClr val="accent3">
                    <a:lumMod val="25000"/>
                  </a:schemeClr>
                </a:solidFill>
                <a:latin typeface="Abadi" panose="020B0604020104020204" pitchFamily="34" charset="0"/>
                <a:hlinkClick r:id="rId3"/>
              </a:rPr>
              <a:t>https://github.com/tranhoangthienphu/Applied-Data-Science-Capstone/blob/cf92e8c938f8d0ced1b6073477af64fbad6e9471/SpaceX_Machine%20Learning%20Prediction_Part_5.ipynb</a:t>
            </a:r>
            <a:endParaRPr lang="en-US"/>
          </a:p>
        </p:txBody>
      </p:sp>
      <p:sp>
        <p:nvSpPr>
          <p:cNvPr id="3" name="Title 1">
            <a:extLst>
              <a:ext uri="{FF2B5EF4-FFF2-40B4-BE49-F238E27FC236}">
                <a16:creationId xmlns:a16="http://schemas.microsoft.com/office/drawing/2014/main" id="{EC044EB3-EC82-3046-CD23-F5A0336B3A0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8" name="Rectangle: Rounded Corners 7">
            <a:extLst>
              <a:ext uri="{FF2B5EF4-FFF2-40B4-BE49-F238E27FC236}">
                <a16:creationId xmlns:a16="http://schemas.microsoft.com/office/drawing/2014/main" id="{5FA92CE9-6C23-C9D4-8E5A-338E7C6D8F28}"/>
              </a:ext>
            </a:extLst>
          </p:cNvPr>
          <p:cNvSpPr/>
          <p:nvPr/>
        </p:nvSpPr>
        <p:spPr>
          <a:xfrm>
            <a:off x="833617" y="2791045"/>
            <a:ext cx="1796902" cy="105794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Data preparation and standardization</a:t>
            </a:r>
          </a:p>
        </p:txBody>
      </p:sp>
      <p:sp>
        <p:nvSpPr>
          <p:cNvPr id="9" name="Rectangle: Rounded Corners 8">
            <a:extLst>
              <a:ext uri="{FF2B5EF4-FFF2-40B4-BE49-F238E27FC236}">
                <a16:creationId xmlns:a16="http://schemas.microsoft.com/office/drawing/2014/main" id="{928043E2-018E-4081-F1C9-0289124101F8}"/>
              </a:ext>
            </a:extLst>
          </p:cNvPr>
          <p:cNvSpPr/>
          <p:nvPr/>
        </p:nvSpPr>
        <p:spPr>
          <a:xfrm>
            <a:off x="9928195" y="2791046"/>
            <a:ext cx="1955079" cy="10579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Comparison of model performances using a bar chart</a:t>
            </a:r>
          </a:p>
        </p:txBody>
      </p:sp>
      <p:sp>
        <p:nvSpPr>
          <p:cNvPr id="10" name="Rectangle: Rounded Corners 9">
            <a:extLst>
              <a:ext uri="{FF2B5EF4-FFF2-40B4-BE49-F238E27FC236}">
                <a16:creationId xmlns:a16="http://schemas.microsoft.com/office/drawing/2014/main" id="{2738BD7D-9219-418E-BDEA-B2097C076A07}"/>
              </a:ext>
            </a:extLst>
          </p:cNvPr>
          <p:cNvSpPr/>
          <p:nvPr/>
        </p:nvSpPr>
        <p:spPr>
          <a:xfrm>
            <a:off x="3164110" y="2791045"/>
            <a:ext cx="1796902" cy="105794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Train-test split</a:t>
            </a:r>
          </a:p>
        </p:txBody>
      </p:sp>
      <p:sp>
        <p:nvSpPr>
          <p:cNvPr id="11" name="Rectangle: Rounded Corners 10">
            <a:extLst>
              <a:ext uri="{FF2B5EF4-FFF2-40B4-BE49-F238E27FC236}">
                <a16:creationId xmlns:a16="http://schemas.microsoft.com/office/drawing/2014/main" id="{28C1A786-3A48-F353-C5ED-35832F3ACC17}"/>
              </a:ext>
            </a:extLst>
          </p:cNvPr>
          <p:cNvSpPr/>
          <p:nvPr/>
        </p:nvSpPr>
        <p:spPr>
          <a:xfrm>
            <a:off x="5354999" y="2791046"/>
            <a:ext cx="1875991" cy="10579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t>Hyperparameter tuning with GridSearchCV</a:t>
            </a:r>
          </a:p>
        </p:txBody>
      </p:sp>
      <p:sp>
        <p:nvSpPr>
          <p:cNvPr id="12" name="Rectangle: Rounded Corners 11">
            <a:extLst>
              <a:ext uri="{FF2B5EF4-FFF2-40B4-BE49-F238E27FC236}">
                <a16:creationId xmlns:a16="http://schemas.microsoft.com/office/drawing/2014/main" id="{FA31FB3D-8888-D7A9-E95C-3B5DB5B66E74}"/>
              </a:ext>
            </a:extLst>
          </p:cNvPr>
          <p:cNvSpPr/>
          <p:nvPr/>
        </p:nvSpPr>
        <p:spPr>
          <a:xfrm>
            <a:off x="7624977" y="2791045"/>
            <a:ext cx="1955079" cy="105794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Model evaluation using test accuracy and confusion matrix</a:t>
            </a:r>
          </a:p>
        </p:txBody>
      </p:sp>
      <p:cxnSp>
        <p:nvCxnSpPr>
          <p:cNvPr id="14" name="Straight Arrow Connector 13">
            <a:extLst>
              <a:ext uri="{FF2B5EF4-FFF2-40B4-BE49-F238E27FC236}">
                <a16:creationId xmlns:a16="http://schemas.microsoft.com/office/drawing/2014/main" id="{A62D80DE-4E5F-1C1C-7761-8FA31D32A4DB}"/>
              </a:ext>
            </a:extLst>
          </p:cNvPr>
          <p:cNvCxnSpPr>
            <a:cxnSpLocks/>
            <a:stCxn id="8" idx="3"/>
          </p:cNvCxnSpPr>
          <p:nvPr/>
        </p:nvCxnSpPr>
        <p:spPr>
          <a:xfrm flipV="1">
            <a:off x="2630519" y="3320015"/>
            <a:ext cx="5335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925616A-72B8-C906-3903-F9A24699F00C}"/>
              </a:ext>
            </a:extLst>
          </p:cNvPr>
          <p:cNvCxnSpPr/>
          <p:nvPr/>
        </p:nvCxnSpPr>
        <p:spPr>
          <a:xfrm flipV="1">
            <a:off x="4961012" y="3320015"/>
            <a:ext cx="39398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9253D7C-BB0E-09AA-6C63-0221977BF31B}"/>
              </a:ext>
            </a:extLst>
          </p:cNvPr>
          <p:cNvCxnSpPr>
            <a:endCxn id="12" idx="1"/>
          </p:cNvCxnSpPr>
          <p:nvPr/>
        </p:nvCxnSpPr>
        <p:spPr>
          <a:xfrm>
            <a:off x="7230990" y="3320016"/>
            <a:ext cx="3939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415715A-876D-153E-C09A-C8E6C2588C4C}"/>
              </a:ext>
            </a:extLst>
          </p:cNvPr>
          <p:cNvCxnSpPr>
            <a:stCxn id="12" idx="3"/>
          </p:cNvCxnSpPr>
          <p:nvPr/>
        </p:nvCxnSpPr>
        <p:spPr>
          <a:xfrm>
            <a:off x="9580056" y="3320016"/>
            <a:ext cx="348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079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287079" y="1807337"/>
            <a:ext cx="7102549" cy="4512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 Uncovered relationships between payload mass, booster versions, launch sites, and mission outcomes using bar charts, pie charts, and scatter plots.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 Developed an interactive dashboard (Plotly Dash) and map (Folium) to explore launch data by site, payload range, and success classification.</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 Evaluated four models — Logistic Regression, SVM, Decision Tree, and KNN — using GridSearchCV. Decision Tree achieved the best cross-validation accuracy.</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10" name="Picture 9">
            <a:extLst>
              <a:ext uri="{FF2B5EF4-FFF2-40B4-BE49-F238E27FC236}">
                <a16:creationId xmlns:a16="http://schemas.microsoft.com/office/drawing/2014/main" id="{F18DFD4B-5307-0F77-6C88-30ACF2F3E6FE}"/>
              </a:ext>
            </a:extLst>
          </p:cNvPr>
          <p:cNvPicPr>
            <a:picLocks noChangeAspect="1"/>
          </p:cNvPicPr>
          <p:nvPr/>
        </p:nvPicPr>
        <p:blipFill>
          <a:blip r:embed="rId4"/>
          <a:srcRect l="-130841" t="-81364" r="5783" b="-69508"/>
          <a:stretch>
            <a:fillRect/>
          </a:stretch>
        </p:blipFill>
        <p:spPr>
          <a:xfrm>
            <a:off x="1466223" y="728662"/>
            <a:ext cx="10438698" cy="5400675"/>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387547"/>
            <a:ext cx="10086563" cy="5268433"/>
          </a:xfrm>
          <a:prstGeom prst="rect">
            <a:avLst/>
          </a:prstGeom>
        </p:spPr>
        <p:txBody>
          <a:bodyPr>
            <a:normAutofit fontScale="85000" lnSpcReduction="20000"/>
          </a:bodyPr>
          <a:lstStyle/>
          <a:p>
            <a:pPr>
              <a:lnSpc>
                <a:spcPct val="100000"/>
              </a:lnSpc>
              <a:spcBef>
                <a:spcPts val="1400"/>
              </a:spcBef>
            </a:pPr>
            <a:r>
              <a:rPr lang="en-CA" sz="2100">
                <a:solidFill>
                  <a:schemeClr val="accent3">
                    <a:lumMod val="25000"/>
                  </a:schemeClr>
                </a:solidFill>
                <a:latin typeface="Abadi" panose="020B0604020104020204" pitchFamily="34" charset="0"/>
              </a:rPr>
              <a:t>Show a scatter plot of Flight Number vs. Launch Site</a:t>
            </a:r>
            <a:endParaRPr lang="en-US" sz="2100">
              <a:solidFill>
                <a:schemeClr val="accent3">
                  <a:lumMod val="25000"/>
                </a:schemeClr>
              </a:solidFill>
              <a:latin typeface="Abadi" panose="020B0604020104020204" pitchFamily="34" charset="0"/>
            </a:endParaRPr>
          </a:p>
          <a:p>
            <a:pPr>
              <a:lnSpc>
                <a:spcPct val="100000"/>
              </a:lnSpc>
              <a:spcBef>
                <a:spcPts val="1400"/>
              </a:spcBef>
            </a:pPr>
            <a:endParaRPr lang="en-US" sz="2100">
              <a:solidFill>
                <a:schemeClr val="accent3">
                  <a:lumMod val="25000"/>
                </a:schemeClr>
              </a:solidFill>
              <a:latin typeface="Abadi" panose="020B0604020104020204" pitchFamily="34" charset="0"/>
            </a:endParaRPr>
          </a:p>
          <a:p>
            <a:pPr>
              <a:lnSpc>
                <a:spcPct val="100000"/>
              </a:lnSpc>
              <a:spcBef>
                <a:spcPts val="1400"/>
              </a:spcBef>
            </a:pPr>
            <a:endParaRPr lang="en-US" sz="2100">
              <a:solidFill>
                <a:schemeClr val="accent3">
                  <a:lumMod val="25000"/>
                </a:schemeClr>
              </a:solidFill>
              <a:latin typeface="Abadi" panose="020B0604020104020204" pitchFamily="34" charset="0"/>
            </a:endParaRPr>
          </a:p>
          <a:p>
            <a:pPr>
              <a:lnSpc>
                <a:spcPct val="100000"/>
              </a:lnSpc>
              <a:spcBef>
                <a:spcPts val="1400"/>
              </a:spcBef>
            </a:pPr>
            <a:endParaRPr lang="en-US" sz="2100">
              <a:solidFill>
                <a:schemeClr val="accent3">
                  <a:lumMod val="25000"/>
                </a:schemeClr>
              </a:solidFill>
              <a:latin typeface="Abadi" panose="020B0604020104020204" pitchFamily="34" charset="0"/>
            </a:endParaRPr>
          </a:p>
          <a:p>
            <a:pPr>
              <a:lnSpc>
                <a:spcPct val="100000"/>
              </a:lnSpc>
              <a:spcBef>
                <a:spcPts val="1400"/>
              </a:spcBef>
            </a:pPr>
            <a:endParaRPr lang="en-US" sz="2100">
              <a:solidFill>
                <a:schemeClr val="accent3">
                  <a:lumMod val="25000"/>
                </a:schemeClr>
              </a:solidFill>
              <a:latin typeface="Abadi" panose="020B0604020104020204" pitchFamily="34" charset="0"/>
            </a:endParaRPr>
          </a:p>
          <a:p>
            <a:pPr>
              <a:lnSpc>
                <a:spcPct val="100000"/>
              </a:lnSpc>
              <a:spcBef>
                <a:spcPts val="1400"/>
              </a:spcBef>
            </a:pPr>
            <a:endParaRPr lang="en-US" sz="2100">
              <a:solidFill>
                <a:schemeClr val="accent3">
                  <a:lumMod val="25000"/>
                </a:schemeClr>
              </a:solidFill>
              <a:latin typeface="Abadi" panose="020B0604020104020204" pitchFamily="34" charset="0"/>
            </a:endParaRPr>
          </a:p>
          <a:p>
            <a:pPr>
              <a:lnSpc>
                <a:spcPct val="100000"/>
              </a:lnSpc>
              <a:spcBef>
                <a:spcPts val="1400"/>
              </a:spcBef>
            </a:pPr>
            <a:endParaRPr lang="en-US" sz="2100">
              <a:solidFill>
                <a:schemeClr val="accent3">
                  <a:lumMod val="25000"/>
                </a:schemeClr>
              </a:solidFill>
              <a:latin typeface="Abadi" panose="020B0604020104020204" pitchFamily="34" charset="0"/>
            </a:endParaRPr>
          </a:p>
          <a:p>
            <a:pPr>
              <a:lnSpc>
                <a:spcPct val="100000"/>
              </a:lnSpc>
              <a:spcBef>
                <a:spcPts val="1400"/>
              </a:spcBef>
            </a:pPr>
            <a:endParaRPr lang="en-US" sz="2100">
              <a:solidFill>
                <a:schemeClr val="accent3">
                  <a:lumMod val="25000"/>
                </a:schemeClr>
              </a:solidFill>
              <a:latin typeface="Abadi" panose="020B0604020104020204" pitchFamily="34" charset="0"/>
            </a:endParaRPr>
          </a:p>
          <a:p>
            <a:pPr lvl="1">
              <a:lnSpc>
                <a:spcPct val="100000"/>
              </a:lnSpc>
              <a:spcBef>
                <a:spcPts val="1400"/>
              </a:spcBef>
            </a:pPr>
            <a:r>
              <a:rPr lang="en-US" sz="2100">
                <a:solidFill>
                  <a:schemeClr val="accent3">
                    <a:lumMod val="25000"/>
                  </a:schemeClr>
                </a:solidFill>
                <a:latin typeface="Abadi" panose="020B0604020104020204" pitchFamily="34" charset="0"/>
              </a:rPr>
              <a:t>CCAFS SLC 40 has the highest number of launches, with a balanced mix of successes and failures early on, but mostly successful outcomes in later flights.</a:t>
            </a:r>
          </a:p>
          <a:p>
            <a:pPr lvl="1">
              <a:lnSpc>
                <a:spcPct val="100000"/>
              </a:lnSpc>
              <a:spcBef>
                <a:spcPts val="1400"/>
              </a:spcBef>
            </a:pPr>
            <a:r>
              <a:rPr lang="en-US" sz="2100">
                <a:solidFill>
                  <a:schemeClr val="accent3">
                    <a:lumMod val="25000"/>
                  </a:schemeClr>
                </a:solidFill>
                <a:latin typeface="Abadi" panose="020B0604020104020204" pitchFamily="34" charset="0"/>
              </a:rPr>
              <a:t>KSC LC 39A shows a high success rate, especially in later flights.</a:t>
            </a:r>
          </a:p>
          <a:p>
            <a:pPr lvl="1">
              <a:lnSpc>
                <a:spcPct val="100000"/>
              </a:lnSpc>
              <a:spcBef>
                <a:spcPts val="1400"/>
              </a:spcBef>
            </a:pPr>
            <a:r>
              <a:rPr lang="en-US" sz="2100">
                <a:solidFill>
                  <a:schemeClr val="accent3">
                    <a:lumMod val="25000"/>
                  </a:schemeClr>
                </a:solidFill>
                <a:latin typeface="Abadi" panose="020B0604020104020204" pitchFamily="34" charset="0"/>
              </a:rPr>
              <a:t>VAFB SLC 4E has fewer launches, with mixed outcomes.	</a:t>
            </a:r>
          </a:p>
          <a:p>
            <a:pPr>
              <a:lnSpc>
                <a:spcPct val="100000"/>
              </a:lnSpc>
              <a:spcBef>
                <a:spcPts val="1400"/>
              </a:spcBef>
            </a:pPr>
            <a:r>
              <a:rPr lang="en-US" sz="2100">
                <a:solidFill>
                  <a:schemeClr val="accent3">
                    <a:lumMod val="25000"/>
                  </a:schemeClr>
                </a:solidFill>
                <a:latin typeface="Abadi" panose="020B0604020104020204" pitchFamily="34" charset="0"/>
              </a:rPr>
              <a:t>Conclusion: Launch success generally improves with higher flight numbers (experience), and success rates vary slightly by launch site.</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DFB9B5D9-A271-0A10-FF86-1B581531DE8B}"/>
              </a:ext>
            </a:extLst>
          </p:cNvPr>
          <p:cNvPicPr>
            <a:picLocks noChangeAspect="1"/>
          </p:cNvPicPr>
          <p:nvPr/>
        </p:nvPicPr>
        <p:blipFill>
          <a:blip r:embed="rId4"/>
          <a:stretch>
            <a:fillRect/>
          </a:stretch>
        </p:blipFill>
        <p:spPr>
          <a:xfrm>
            <a:off x="988827" y="1692277"/>
            <a:ext cx="8803759" cy="284037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1363717"/>
            <a:ext cx="10798212" cy="5143409"/>
          </a:xfrm>
          <a:prstGeom prst="rect">
            <a:avLst/>
          </a:prstGeom>
        </p:spPr>
        <p:txBody>
          <a:bodyPr>
            <a:normAutofit fontScale="70000" lnSpcReduction="20000"/>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Most launches with payloads below 6000 kg occurred at CCAFS SLC 40, showing a mix of success and failure.</a:t>
            </a:r>
          </a:p>
          <a:p>
            <a:pPr>
              <a:lnSpc>
                <a:spcPct val="100000"/>
              </a:lnSpc>
              <a:spcBef>
                <a:spcPts val="1400"/>
              </a:spcBef>
            </a:pPr>
            <a:r>
              <a:rPr lang="en-US" sz="2200">
                <a:solidFill>
                  <a:schemeClr val="accent3">
                    <a:lumMod val="25000"/>
                  </a:schemeClr>
                </a:solidFill>
                <a:latin typeface="Abadi" panose="020B0604020104020204" pitchFamily="34" charset="0"/>
              </a:rPr>
              <a:t>High payload launches (over 10,000 kg) are more common at KSC LC 39A, and most of them were successful.</a:t>
            </a:r>
          </a:p>
          <a:p>
            <a:pPr>
              <a:lnSpc>
                <a:spcPct val="100000"/>
              </a:lnSpc>
              <a:spcBef>
                <a:spcPts val="1400"/>
              </a:spcBef>
            </a:pPr>
            <a:r>
              <a:rPr lang="en-US" sz="2200">
                <a:solidFill>
                  <a:schemeClr val="accent3">
                    <a:lumMod val="25000"/>
                  </a:schemeClr>
                </a:solidFill>
                <a:latin typeface="Abadi" panose="020B0604020104020204" pitchFamily="34" charset="0"/>
              </a:rPr>
              <a:t>VAFB SLC 4E had fewer launches and lower payload masses, with varying outcomes.</a:t>
            </a:r>
          </a:p>
          <a:p>
            <a:pPr>
              <a:lnSpc>
                <a:spcPct val="100000"/>
              </a:lnSpc>
              <a:spcBef>
                <a:spcPts val="1400"/>
              </a:spcBef>
            </a:pPr>
            <a:r>
              <a:rPr lang="en-US" sz="2400" b="1">
                <a:latin typeface="Abadi" panose="020B0604020104020204" pitchFamily="34" charset="0"/>
              </a:rPr>
              <a:t>Conclusion:</a:t>
            </a:r>
            <a:r>
              <a:rPr lang="en-US" sz="2400">
                <a:latin typeface="Abadi" panose="020B0604020104020204" pitchFamily="34" charset="0"/>
              </a:rPr>
              <a:t> Higher payloads, especially from </a:t>
            </a:r>
            <a:r>
              <a:rPr lang="en-US" sz="2400" b="1">
                <a:latin typeface="Abadi" panose="020B0604020104020204" pitchFamily="34" charset="0"/>
              </a:rPr>
              <a:t>KSC LC 39A</a:t>
            </a:r>
            <a:r>
              <a:rPr lang="en-US" sz="2400">
                <a:latin typeface="Abadi" panose="020B0604020104020204" pitchFamily="34" charset="0"/>
              </a:rPr>
              <a:t>, tend to have higher success rates, suggesting advanced readiness at that site.</a:t>
            </a: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7EADE86-2279-2C27-7948-8A140577F59C}"/>
              </a:ext>
            </a:extLst>
          </p:cNvPr>
          <p:cNvPicPr>
            <a:picLocks noChangeAspect="1"/>
          </p:cNvPicPr>
          <p:nvPr/>
        </p:nvPicPr>
        <p:blipFill>
          <a:blip r:embed="rId3"/>
          <a:stretch>
            <a:fillRect/>
          </a:stretch>
        </p:blipFill>
        <p:spPr>
          <a:xfrm>
            <a:off x="770011" y="1661858"/>
            <a:ext cx="9165265" cy="291966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6353803" cy="5260366"/>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Orbits such as ES-L1, GEO, HEO, and SSO have a 100% success rate, indicating highly reliable missions to these destinations.</a:t>
            </a:r>
          </a:p>
          <a:p>
            <a:pPr>
              <a:lnSpc>
                <a:spcPct val="100000"/>
              </a:lnSpc>
              <a:spcBef>
                <a:spcPts val="1400"/>
              </a:spcBef>
            </a:pPr>
            <a:r>
              <a:rPr lang="en-US" sz="2200">
                <a:solidFill>
                  <a:schemeClr val="accent3">
                    <a:lumMod val="25000"/>
                  </a:schemeClr>
                </a:solidFill>
                <a:latin typeface="Abadi" panose="020B0604020104020204" pitchFamily="34" charset="0"/>
              </a:rPr>
              <a:t>GTO (Geostationary Transfer Orbit) has the lowest success rate, around 50%, suggesting more technical challenges or complexity.</a:t>
            </a:r>
          </a:p>
          <a:p>
            <a:pPr>
              <a:lnSpc>
                <a:spcPct val="100000"/>
              </a:lnSpc>
              <a:spcBef>
                <a:spcPts val="1400"/>
              </a:spcBef>
            </a:pPr>
            <a:r>
              <a:rPr lang="en-US" sz="2200">
                <a:solidFill>
                  <a:schemeClr val="accent3">
                    <a:lumMod val="25000"/>
                  </a:schemeClr>
                </a:solidFill>
                <a:latin typeface="Abadi" panose="020B0604020104020204" pitchFamily="34" charset="0"/>
              </a:rPr>
              <a:t>Common orbits like LEO (Low Earth Orbit) and MEO (Medium Earth Orbit) have moderate success rates between 65%–75%.</a:t>
            </a:r>
          </a:p>
          <a:p>
            <a:pPr marL="0" indent="0">
              <a:lnSpc>
                <a:spcPct val="100000"/>
              </a:lnSpc>
              <a:spcBef>
                <a:spcPts val="1400"/>
              </a:spcBef>
              <a:buNone/>
            </a:pPr>
            <a:r>
              <a:rPr lang="en-US" sz="2200">
                <a:solidFill>
                  <a:schemeClr val="accent3">
                    <a:lumMod val="25000"/>
                  </a:schemeClr>
                </a:solidFill>
                <a:latin typeface="Abadi" panose="020B0604020104020204" pitchFamily="34" charset="0"/>
              </a:rPr>
              <a:t>Conclusion: The chart highlights that while most orbit types maintain high success rates, special attention may be needed for missions targeting GTO, where failure rates are noticeably higher.</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977965B-23AA-F3A1-D306-9E4FF4ABCDC6}"/>
              </a:ext>
            </a:extLst>
          </p:cNvPr>
          <p:cNvPicPr>
            <a:picLocks noChangeAspect="1"/>
          </p:cNvPicPr>
          <p:nvPr/>
        </p:nvPicPr>
        <p:blipFill>
          <a:blip r:embed="rId3"/>
          <a:stretch>
            <a:fillRect/>
          </a:stretch>
        </p:blipFill>
        <p:spPr>
          <a:xfrm>
            <a:off x="7123814" y="1988229"/>
            <a:ext cx="4925358" cy="385967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68465"/>
            <a:ext cx="10798212" cy="3811588"/>
          </a:xfrm>
          <a:prstGeom prst="rect">
            <a:avLst/>
          </a:prstGeom>
        </p:spPr>
        <p:txBody>
          <a:bodyPr>
            <a:normAutofit/>
          </a:bodyPr>
          <a:lstStyle/>
          <a:p>
            <a:pPr>
              <a:lnSpc>
                <a:spcPct val="100000"/>
              </a:lnSpc>
              <a:spcBef>
                <a:spcPts val="1400"/>
              </a:spcBef>
            </a:pPr>
            <a:r>
              <a:rPr lang="en-US" sz="2400">
                <a:latin typeface="Abadi" panose="020B0604020104020204" pitchFamily="34" charset="0"/>
              </a:rPr>
              <a:t>The success of missions in LEO seems to benefit from accumulated launch experience, showing a trend of increasing reliability. In contrast, GTO missions show no strong correlation with flight history, suggesting intrinsic challenges associated with that orbit</a:t>
            </a: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003ADE3-4C45-E303-3C09-C5CDF3B99E8E}"/>
              </a:ext>
            </a:extLst>
          </p:cNvPr>
          <p:cNvPicPr>
            <a:picLocks noChangeAspect="1"/>
          </p:cNvPicPr>
          <p:nvPr/>
        </p:nvPicPr>
        <p:blipFill>
          <a:blip r:embed="rId4"/>
          <a:stretch>
            <a:fillRect/>
          </a:stretch>
        </p:blipFill>
        <p:spPr>
          <a:xfrm>
            <a:off x="1115570" y="2972973"/>
            <a:ext cx="9824482" cy="354737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5070" y="1387549"/>
            <a:ext cx="11223515" cy="381158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While SpaceX missions with heavy payloads tend to show higher success rates for LEO, ISS, and Polar orbits, missions targeting GTO display a mixed success pattern, reflecting greater operational complexity or risks.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0E3CE7EA-FBA6-01EF-DBE1-800D677443DC}"/>
              </a:ext>
            </a:extLst>
          </p:cNvPr>
          <p:cNvPicPr>
            <a:picLocks noChangeAspect="1"/>
          </p:cNvPicPr>
          <p:nvPr/>
        </p:nvPicPr>
        <p:blipFill>
          <a:blip r:embed="rId3"/>
          <a:stretch>
            <a:fillRect/>
          </a:stretch>
        </p:blipFill>
        <p:spPr>
          <a:xfrm>
            <a:off x="734028" y="2503652"/>
            <a:ext cx="10419525" cy="381569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2112286"/>
            <a:ext cx="4535636" cy="3811588"/>
          </a:xfrm>
          <a:prstGeom prst="rect">
            <a:avLst/>
          </a:prstGeom>
        </p:spPr>
        <p:txBody>
          <a:bodyPr>
            <a:normAutofit/>
          </a:bodyPr>
          <a:lstStyle/>
          <a:p>
            <a:pPr>
              <a:lnSpc>
                <a:spcPct val="100000"/>
              </a:lnSpc>
              <a:spcBef>
                <a:spcPts val="1400"/>
              </a:spcBef>
            </a:pPr>
            <a:r>
              <a:rPr lang="en-US" sz="2400">
                <a:latin typeface="Abadi" panose="020B0604020104020204" pitchFamily="34" charset="0"/>
              </a:rPr>
              <a:t>Since 2013, SpaceX has shown a strong upward trend in mission success rate, peaking around 2019. This reflects consistent improvements in reliability and operational efficiency over time</a:t>
            </a: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9577FDC-184A-A557-455A-1A43CEC59994}"/>
              </a:ext>
            </a:extLst>
          </p:cNvPr>
          <p:cNvPicPr>
            <a:picLocks noChangeAspect="1"/>
          </p:cNvPicPr>
          <p:nvPr/>
        </p:nvPicPr>
        <p:blipFill>
          <a:blip r:embed="rId3"/>
          <a:stretch>
            <a:fillRect/>
          </a:stretch>
        </p:blipFill>
        <p:spPr>
          <a:xfrm>
            <a:off x="6027811" y="1580406"/>
            <a:ext cx="5178284" cy="444516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9152"/>
            <a:ext cx="4269823" cy="5227462"/>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Distinct Launch Sites:</a:t>
            </a:r>
          </a:p>
          <a:p>
            <a:pPr>
              <a:lnSpc>
                <a:spcPct val="100000"/>
              </a:lnSpc>
              <a:spcBef>
                <a:spcPts val="1400"/>
              </a:spcBef>
            </a:pPr>
            <a:r>
              <a:rPr lang="en-US" sz="2200">
                <a:solidFill>
                  <a:schemeClr val="accent3">
                    <a:lumMod val="25000"/>
                  </a:schemeClr>
                </a:solidFill>
                <a:latin typeface="Abadi" panose="020B0604020104020204" pitchFamily="34" charset="0"/>
              </a:rPr>
              <a:t>CCAFS LC-40 – Cape Canaveral Air Force Station, Launch Complex 40</a:t>
            </a:r>
          </a:p>
          <a:p>
            <a:pPr>
              <a:lnSpc>
                <a:spcPct val="100000"/>
              </a:lnSpc>
              <a:spcBef>
                <a:spcPts val="1400"/>
              </a:spcBef>
            </a:pPr>
            <a:r>
              <a:rPr lang="en-US" sz="2200">
                <a:solidFill>
                  <a:schemeClr val="accent3">
                    <a:lumMod val="25000"/>
                  </a:schemeClr>
                </a:solidFill>
                <a:latin typeface="Abadi" panose="020B0604020104020204" pitchFamily="34" charset="0"/>
              </a:rPr>
              <a:t>VAFB SLC-4E – Vandenberg Air Force Base, Space Launch Complex 4E</a:t>
            </a:r>
          </a:p>
          <a:p>
            <a:pPr>
              <a:lnSpc>
                <a:spcPct val="100000"/>
              </a:lnSpc>
              <a:spcBef>
                <a:spcPts val="1400"/>
              </a:spcBef>
            </a:pPr>
            <a:r>
              <a:rPr lang="en-US" sz="2200">
                <a:solidFill>
                  <a:schemeClr val="accent3">
                    <a:lumMod val="25000"/>
                  </a:schemeClr>
                </a:solidFill>
                <a:latin typeface="Abadi" panose="020B0604020104020204" pitchFamily="34" charset="0"/>
              </a:rPr>
              <a:t>KSC LC-39A – Kennedy Space Center, Launch Complex 39A</a:t>
            </a:r>
          </a:p>
          <a:p>
            <a:pPr>
              <a:lnSpc>
                <a:spcPct val="100000"/>
              </a:lnSpc>
              <a:spcBef>
                <a:spcPts val="1400"/>
              </a:spcBef>
            </a:pPr>
            <a:r>
              <a:rPr lang="en-US" sz="2200">
                <a:solidFill>
                  <a:schemeClr val="accent3">
                    <a:lumMod val="25000"/>
                  </a:schemeClr>
                </a:solidFill>
                <a:latin typeface="Abadi" panose="020B0604020104020204" pitchFamily="34" charset="0"/>
              </a:rPr>
              <a:t>CCAFS SLC-40 – (Appears to be a duplicate or naming inconsistency of CCAFS LC-40)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9B6D231-6C66-BFD2-B22D-063C0222C214}"/>
              </a:ext>
            </a:extLst>
          </p:cNvPr>
          <p:cNvPicPr>
            <a:picLocks noChangeAspect="1"/>
          </p:cNvPicPr>
          <p:nvPr/>
        </p:nvPicPr>
        <p:blipFill>
          <a:blip r:embed="rId3"/>
          <a:stretch>
            <a:fillRect/>
          </a:stretch>
        </p:blipFill>
        <p:spPr>
          <a:xfrm>
            <a:off x="5407826" y="1439152"/>
            <a:ext cx="6869071" cy="331360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NASA’s Commercial Resupply Services (CRS) missions launched by SpaceX delivered a total of 45,596 kg of payload to their destinations. This highlights the significant contribution of SpaceX to NASA’s supply chain to the International Space Station (ISS).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867EC15-D168-7792-2315-53BFCDB9CC3A}"/>
              </a:ext>
            </a:extLst>
          </p:cNvPr>
          <p:cNvPicPr>
            <a:picLocks noChangeAspect="1"/>
          </p:cNvPicPr>
          <p:nvPr/>
        </p:nvPicPr>
        <p:blipFill>
          <a:blip r:embed="rId3"/>
          <a:stretch>
            <a:fillRect/>
          </a:stretch>
        </p:blipFill>
        <p:spPr>
          <a:xfrm>
            <a:off x="2158409" y="2867498"/>
            <a:ext cx="7927963" cy="384298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848C841-63E9-4E07-4F3F-DE6AF63CCFCD}"/>
              </a:ext>
            </a:extLst>
          </p:cNvPr>
          <p:cNvPicPr>
            <a:picLocks noChangeAspect="1"/>
          </p:cNvPicPr>
          <p:nvPr/>
        </p:nvPicPr>
        <p:blipFill>
          <a:blip r:embed="rId3"/>
          <a:stretch>
            <a:fillRect/>
          </a:stretch>
        </p:blipFill>
        <p:spPr>
          <a:xfrm>
            <a:off x="770010" y="2400458"/>
            <a:ext cx="9549513" cy="402675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3685" y="1496016"/>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The Falcon 9 version 1.1 booster typically carried a payload mass of around 2928.4 kg per launch, reflecting its operational capacity before newer versions like F9 FT and F9 B5 were introduced with higher performance.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A549F6E-1CEE-39E3-A3C2-7B254685D2E5}"/>
              </a:ext>
            </a:extLst>
          </p:cNvPr>
          <p:cNvPicPr>
            <a:picLocks noChangeAspect="1"/>
          </p:cNvPicPr>
          <p:nvPr/>
        </p:nvPicPr>
        <p:blipFill>
          <a:blip r:embed="rId3"/>
          <a:stretch>
            <a:fillRect/>
          </a:stretch>
        </p:blipFill>
        <p:spPr>
          <a:xfrm>
            <a:off x="770010" y="2654105"/>
            <a:ext cx="10095131" cy="409757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SpaceX achieved its first ground pad landing success on December 22, 2015. This marked a major milestone in reusable rocket technology, showcasing the company’s ability to recover and potentially reuse rocket boosters landed on solid ground.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B736F66-5481-4755-7245-3995F6AE9471}"/>
              </a:ext>
            </a:extLst>
          </p:cNvPr>
          <p:cNvPicPr>
            <a:picLocks noChangeAspect="1"/>
          </p:cNvPicPr>
          <p:nvPr/>
        </p:nvPicPr>
        <p:blipFill>
          <a:blip r:embed="rId3"/>
          <a:stretch>
            <a:fillRect/>
          </a:stretch>
        </p:blipFill>
        <p:spPr>
          <a:xfrm>
            <a:off x="3477228" y="2642800"/>
            <a:ext cx="7228021" cy="393446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96144"/>
            <a:ext cx="10192156" cy="516185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following methodologies were used to analyze data:</a:t>
            </a:r>
          </a:p>
          <a:p>
            <a:pPr lvl="1">
              <a:lnSpc>
                <a:spcPct val="100000"/>
              </a:lnSpc>
              <a:spcBef>
                <a:spcPts val="1400"/>
              </a:spcBef>
            </a:pPr>
            <a:r>
              <a:rPr lang="en-US" sz="1800">
                <a:solidFill>
                  <a:schemeClr val="accent3">
                    <a:lumMod val="25000"/>
                  </a:schemeClr>
                </a:solidFill>
                <a:latin typeface="Abadi" panose="020B0604020104020204" pitchFamily="34" charset="0"/>
              </a:rPr>
              <a:t>Data Collection using web scraping and SpaceX API</a:t>
            </a:r>
          </a:p>
          <a:p>
            <a:pPr lvl="1">
              <a:lnSpc>
                <a:spcPct val="100000"/>
              </a:lnSpc>
              <a:spcBef>
                <a:spcPts val="1400"/>
              </a:spcBef>
            </a:pPr>
            <a:r>
              <a:rPr lang="en-US" sz="1800">
                <a:solidFill>
                  <a:schemeClr val="accent3">
                    <a:lumMod val="25000"/>
                  </a:schemeClr>
                </a:solidFill>
                <a:latin typeface="Abadi" panose="020B0604020104020204" pitchFamily="34" charset="0"/>
              </a:rPr>
              <a:t>Exploratory Data Analysis (EDA), including data wrangling, data visualization and interactive visual analytics</a:t>
            </a:r>
          </a:p>
          <a:p>
            <a:pPr lvl="1">
              <a:lnSpc>
                <a:spcPct val="100000"/>
              </a:lnSpc>
              <a:spcBef>
                <a:spcPts val="1400"/>
              </a:spcBef>
            </a:pPr>
            <a:r>
              <a:rPr lang="en-US" sz="180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a:solidFill>
                  <a:schemeClr val="accent3">
                    <a:lumMod val="25000"/>
                  </a:schemeClr>
                </a:solidFill>
                <a:latin typeface="Abadi" panose="020B0604020104020204" pitchFamily="34" charset="0"/>
              </a:rPr>
              <a:t>It was possible to collect valuable data from public sources</a:t>
            </a:r>
          </a:p>
          <a:p>
            <a:pPr lvl="1">
              <a:lnSpc>
                <a:spcPct val="100000"/>
              </a:lnSpc>
              <a:spcBef>
                <a:spcPts val="1400"/>
              </a:spcBef>
            </a:pPr>
            <a:r>
              <a:rPr lang="en-US" sz="1800">
                <a:solidFill>
                  <a:schemeClr val="accent3">
                    <a:lumMod val="25000"/>
                  </a:schemeClr>
                </a:solidFill>
                <a:latin typeface="Abadi" panose="020B0604020104020204" pitchFamily="34" charset="0"/>
              </a:rPr>
              <a:t>EDA allowed to identify which features are the best to predict success of launchings</a:t>
            </a:r>
          </a:p>
          <a:p>
            <a:pPr lvl="1">
              <a:lnSpc>
                <a:spcPct val="100000"/>
              </a:lnSpc>
              <a:spcBef>
                <a:spcPts val="1400"/>
              </a:spcBef>
            </a:pPr>
            <a:r>
              <a:rPr lang="en-US" sz="1800">
                <a:solidFill>
                  <a:schemeClr val="accent3">
                    <a:lumMod val="25000"/>
                  </a:schemeClr>
                </a:solidFill>
                <a:latin typeface="Abadi" panose="020B0604020104020204" pitchFamily="34" charset="0"/>
              </a:rPr>
              <a:t>Machine Learning Prediction showed the best model to predict which characteristics are important to drive this opportunity by the best way, using all collected data.</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These four Falcon 9 Full Thrust (FT) boosters successfully landed on drone ships while carrying moderate to heavy payloads (between 4000–6000 kg). This highlights the reliability and reusability of these booster versions for mid-weight orbital missions.</a:t>
            </a: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C2A18966-F098-F292-4C95-F77CC7AC007F}"/>
              </a:ext>
            </a:extLst>
          </p:cNvPr>
          <p:cNvPicPr>
            <a:picLocks noChangeAspect="1"/>
          </p:cNvPicPr>
          <p:nvPr/>
        </p:nvPicPr>
        <p:blipFill>
          <a:blip r:embed="rId3"/>
          <a:stretch>
            <a:fillRect/>
          </a:stretch>
        </p:blipFill>
        <p:spPr>
          <a:xfrm>
            <a:off x="928354" y="2968598"/>
            <a:ext cx="8470828" cy="366613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408906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SpaceX missions have a very high success rate, with over 97% of missions marked successful. This highlights the reliability and maturity of their launch systems. However, the slight duplication of "Success" suggests a potential inconsistency in labeling, which could benefit from data cleaning.</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AFF8541-EB21-B15D-D906-24671910A525}"/>
              </a:ext>
            </a:extLst>
          </p:cNvPr>
          <p:cNvPicPr>
            <a:picLocks noChangeAspect="1"/>
          </p:cNvPicPr>
          <p:nvPr/>
        </p:nvPicPr>
        <p:blipFill>
          <a:blip r:embed="rId3"/>
          <a:stretch>
            <a:fillRect/>
          </a:stretch>
        </p:blipFill>
        <p:spPr>
          <a:xfrm>
            <a:off x="5160555" y="1380966"/>
            <a:ext cx="6348103" cy="44456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1386" y="1253331"/>
            <a:ext cx="5018568" cy="4351338"/>
          </a:xfrm>
          <a:prstGeom prst="rect">
            <a:avLst/>
          </a:prstGeom>
        </p:spPr>
        <p:txBody>
          <a:bodyPr>
            <a:normAutofit/>
          </a:bodyPr>
          <a:lstStyle/>
          <a:p>
            <a:pPr>
              <a:lnSpc>
                <a:spcPct val="100000"/>
              </a:lnSpc>
              <a:spcBef>
                <a:spcPts val="1400"/>
              </a:spcBef>
            </a:pPr>
            <a:r>
              <a:rPr lang="en-US" sz="1800">
                <a:latin typeface="Abadi" panose="020B0604020104020204" pitchFamily="34" charset="0"/>
              </a:rPr>
              <a:t>All listed boosters are of type </a:t>
            </a:r>
            <a:r>
              <a:rPr lang="en-US" sz="1800" b="1">
                <a:latin typeface="Abadi" panose="020B0604020104020204" pitchFamily="34" charset="0"/>
              </a:rPr>
              <a:t>F9 B5</a:t>
            </a:r>
            <a:r>
              <a:rPr lang="en-US" sz="1800">
                <a:latin typeface="Abadi" panose="020B0604020104020204" pitchFamily="34" charset="0"/>
              </a:rPr>
              <a:t>, which is the </a:t>
            </a:r>
            <a:r>
              <a:rPr lang="en-US" sz="1800" b="1">
                <a:latin typeface="Abadi" panose="020B0604020104020204" pitchFamily="34" charset="0"/>
              </a:rPr>
              <a:t>Block 5 variant</a:t>
            </a:r>
            <a:r>
              <a:rPr lang="en-US" sz="1800">
                <a:latin typeface="Abadi" panose="020B0604020104020204" pitchFamily="34" charset="0"/>
              </a:rPr>
              <a:t> of Falcon 9.</a:t>
            </a:r>
          </a:p>
          <a:p>
            <a:pPr>
              <a:lnSpc>
                <a:spcPct val="100000"/>
              </a:lnSpc>
              <a:spcBef>
                <a:spcPts val="1400"/>
              </a:spcBef>
            </a:pPr>
            <a:r>
              <a:rPr lang="fr-FR" sz="1800">
                <a:solidFill>
                  <a:schemeClr val="accent3">
                    <a:lumMod val="25000"/>
                  </a:schemeClr>
                </a:solidFill>
                <a:latin typeface="Abadi" panose="020B0604020104020204" pitchFamily="34" charset="0"/>
              </a:rPr>
              <a:t>Examples: F9 B5 B1048.4, B1049.4, B1051.3, etc.</a:t>
            </a:r>
          </a:p>
          <a:p>
            <a:pPr>
              <a:lnSpc>
                <a:spcPct val="100000"/>
              </a:lnSpc>
              <a:spcBef>
                <a:spcPts val="1400"/>
              </a:spcBef>
            </a:pPr>
            <a:r>
              <a:rPr lang="en-US" sz="1800">
                <a:latin typeface="Abadi" panose="020B0604020104020204" pitchFamily="34" charset="0"/>
              </a:rPr>
              <a:t>This indicates that the </a:t>
            </a:r>
            <a:r>
              <a:rPr lang="en-US" sz="1800" b="1">
                <a:latin typeface="Abadi" panose="020B0604020104020204" pitchFamily="34" charset="0"/>
              </a:rPr>
              <a:t>Block 5</a:t>
            </a:r>
            <a:r>
              <a:rPr lang="en-US" sz="1800">
                <a:latin typeface="Abadi" panose="020B0604020104020204" pitchFamily="34" charset="0"/>
              </a:rPr>
              <a:t> version is responsible for </a:t>
            </a:r>
            <a:r>
              <a:rPr lang="en-US" sz="1800" b="1">
                <a:latin typeface="Abadi" panose="020B0604020104020204" pitchFamily="34" charset="0"/>
              </a:rPr>
              <a:t>heaviest payload deliveries</a:t>
            </a:r>
            <a:r>
              <a:rPr lang="en-US" sz="1800">
                <a:latin typeface="Abadi" panose="020B0604020104020204" pitchFamily="34" charset="0"/>
              </a:rPr>
              <a:t>, showcasing its enhanced capacity.</a:t>
            </a:r>
          </a:p>
          <a:p>
            <a:pPr marL="0" indent="0">
              <a:lnSpc>
                <a:spcPct val="100000"/>
              </a:lnSpc>
              <a:spcBef>
                <a:spcPts val="1400"/>
              </a:spcBef>
              <a:buNone/>
            </a:pPr>
            <a:r>
              <a:rPr lang="en-US" sz="1800">
                <a:solidFill>
                  <a:schemeClr val="accent3">
                    <a:lumMod val="25000"/>
                  </a:schemeClr>
                </a:solidFill>
                <a:latin typeface="Abadi" panose="020B0604020104020204" pitchFamily="34" charset="0"/>
              </a:rPr>
              <a:t>Conclusion: </a:t>
            </a:r>
            <a:r>
              <a:rPr lang="en-US" sz="1800">
                <a:latin typeface="Abadi" panose="020B0604020104020204" pitchFamily="34" charset="0"/>
              </a:rPr>
              <a:t>This insight supports the conclusion that newer booster versions (like Block 5) play a crucial role in high-performance missions.</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9A5CBB7-BF7C-A457-2BFB-5B27570C435F}"/>
              </a:ext>
            </a:extLst>
          </p:cNvPr>
          <p:cNvPicPr>
            <a:picLocks noChangeAspect="1"/>
          </p:cNvPicPr>
          <p:nvPr/>
        </p:nvPicPr>
        <p:blipFill>
          <a:blip r:embed="rId3"/>
          <a:stretch>
            <a:fillRect/>
          </a:stretch>
        </p:blipFill>
        <p:spPr>
          <a:xfrm>
            <a:off x="5321544" y="1473906"/>
            <a:ext cx="6136428" cy="440951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normAutofit/>
          </a:bodyPr>
          <a:lstStyle/>
          <a:p>
            <a:pPr>
              <a:lnSpc>
                <a:spcPct val="100000"/>
              </a:lnSpc>
              <a:spcBef>
                <a:spcPts val="1400"/>
              </a:spcBef>
            </a:pPr>
            <a:r>
              <a:rPr lang="en-US" sz="2400" b="1"/>
              <a:t>January 2015</a:t>
            </a:r>
            <a:r>
              <a:rPr lang="en-US" sz="2400"/>
              <a:t>: Failure using </a:t>
            </a:r>
            <a:r>
              <a:rPr lang="en-US" sz="2400" b="1"/>
              <a:t>F9 v1.1 B1012</a:t>
            </a:r>
            <a:r>
              <a:rPr lang="en-US" sz="2400"/>
              <a:t> at </a:t>
            </a:r>
            <a:r>
              <a:rPr lang="en-US" sz="2400" b="1"/>
              <a:t>CCAFS LC-40</a:t>
            </a:r>
          </a:p>
          <a:p>
            <a:pPr>
              <a:lnSpc>
                <a:spcPct val="100000"/>
              </a:lnSpc>
              <a:spcBef>
                <a:spcPts val="1400"/>
              </a:spcBef>
            </a:pPr>
            <a:r>
              <a:rPr lang="en-US" sz="2400" b="1"/>
              <a:t>April 2015</a:t>
            </a:r>
            <a:r>
              <a:rPr lang="en-US" sz="2400"/>
              <a:t>: Failure using </a:t>
            </a:r>
            <a:r>
              <a:rPr lang="en-US" sz="2400" b="1"/>
              <a:t>F9 v1.1 B1015</a:t>
            </a:r>
            <a:r>
              <a:rPr lang="en-US" sz="2400"/>
              <a:t> at </a:t>
            </a:r>
            <a:r>
              <a:rPr lang="en-US" sz="2400" b="1"/>
              <a:t>CCAFS LC-40</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A84258B-92BA-40B6-5A30-3BD4B2C2607F}"/>
              </a:ext>
            </a:extLst>
          </p:cNvPr>
          <p:cNvPicPr>
            <a:picLocks noChangeAspect="1"/>
          </p:cNvPicPr>
          <p:nvPr/>
        </p:nvPicPr>
        <p:blipFill>
          <a:blip r:embed="rId3"/>
          <a:stretch>
            <a:fillRect/>
          </a:stretch>
        </p:blipFill>
        <p:spPr>
          <a:xfrm>
            <a:off x="734028" y="2663776"/>
            <a:ext cx="9629553" cy="405570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8425"/>
            <a:ext cx="4610064" cy="4351338"/>
          </a:xfrm>
          <a:prstGeom prst="rect">
            <a:avLst/>
          </a:prstGeom>
        </p:spPr>
        <p:txBody>
          <a:bodyPr lIns="91440" tIns="45720" rIns="91440" bIns="45720" anchor="t"/>
          <a:lstStyle/>
          <a:p>
            <a:pPr>
              <a:lnSpc>
                <a:spcPct val="100000"/>
              </a:lnSpc>
              <a:spcBef>
                <a:spcPts val="1400"/>
              </a:spcBef>
            </a:pPr>
            <a:r>
              <a:rPr lang="en-US" sz="1800" b="1"/>
              <a:t>Most frequent outcome</a:t>
            </a:r>
            <a:r>
              <a:rPr lang="en-US" sz="1800"/>
              <a:t>: </a:t>
            </a:r>
            <a:r>
              <a:rPr lang="en-US" sz="1800" b="1"/>
              <a:t>No attempt</a:t>
            </a:r>
            <a:r>
              <a:rPr lang="en-US" sz="1800"/>
              <a:t> (10 launches) – indicating many missions did not include a landing attempt.</a:t>
            </a:r>
            <a:r>
              <a:rPr lang="en-US" sz="1800">
                <a:solidFill>
                  <a:schemeClr val="accent3">
                    <a:lumMod val="25000"/>
                  </a:schemeClr>
                </a:solidFill>
                <a:latin typeface="Abadi" panose="020B0604020104020204" pitchFamily="34" charset="0"/>
              </a:rPr>
              <a:t>Present </a:t>
            </a:r>
            <a:r>
              <a:rPr lang="en-US" sz="1800" dirty="0">
                <a:solidFill>
                  <a:schemeClr val="accent3">
                    <a:lumMod val="25000"/>
                  </a:schemeClr>
                </a:solidFill>
                <a:latin typeface="Abadi" panose="020B0604020104020204" pitchFamily="34" charset="0"/>
              </a:rPr>
              <a:t>your query result with a short </a:t>
            </a:r>
            <a:r>
              <a:rPr lang="en-US" sz="1800">
                <a:solidFill>
                  <a:schemeClr val="accent3">
                    <a:lumMod val="25000"/>
                  </a:schemeClr>
                </a:solidFill>
                <a:latin typeface="Abadi" panose="020B0604020104020204" pitchFamily="34" charset="0"/>
              </a:rPr>
              <a:t>explanation here</a:t>
            </a:r>
          </a:p>
          <a:p>
            <a:pPr>
              <a:lnSpc>
                <a:spcPct val="100000"/>
              </a:lnSpc>
              <a:spcBef>
                <a:spcPts val="1400"/>
              </a:spcBef>
            </a:pPr>
            <a:r>
              <a:rPr lang="en-US" sz="1800" b="1"/>
              <a:t>Success (drone ship)</a:t>
            </a:r>
            <a:r>
              <a:rPr lang="en-US" sz="1800"/>
              <a:t> and </a:t>
            </a:r>
            <a:r>
              <a:rPr lang="en-US" sz="1800" b="1"/>
              <a:t>Failure (drone ship)</a:t>
            </a:r>
            <a:r>
              <a:rPr lang="en-US" sz="1800"/>
              <a:t> both occurred </a:t>
            </a:r>
            <a:r>
              <a:rPr lang="en-US" sz="1800" b="1"/>
              <a:t>5 times</a:t>
            </a:r>
            <a:r>
              <a:rPr lang="en-US" sz="1800"/>
              <a:t> each, showing a balanced but challenging performance on drone ships.</a:t>
            </a:r>
          </a:p>
          <a:p>
            <a:pPr>
              <a:lnSpc>
                <a:spcPct val="100000"/>
              </a:lnSpc>
              <a:spcBef>
                <a:spcPts val="1400"/>
              </a:spcBef>
            </a:pPr>
            <a:r>
              <a:rPr lang="en-US" sz="1800" b="1"/>
              <a:t>Success (ground pad)</a:t>
            </a:r>
            <a:r>
              <a:rPr lang="en-US" sz="1800"/>
              <a:t> was recorded </a:t>
            </a:r>
            <a:r>
              <a:rPr lang="en-US" sz="1800" b="1"/>
              <a:t>3 times</a:t>
            </a:r>
            <a:r>
              <a:rPr lang="en-US" sz="1800"/>
              <a:t>, same as </a:t>
            </a:r>
            <a:r>
              <a:rPr lang="en-US" sz="1800" b="1"/>
              <a:t>Controlled (ocean)</a:t>
            </a:r>
            <a:r>
              <a:rPr lang="en-US" sz="1800"/>
              <a:t> – both are less frequent but significant.</a:t>
            </a:r>
          </a:p>
          <a:p>
            <a:pPr>
              <a:lnSpc>
                <a:spcPct val="100000"/>
              </a:lnSpc>
              <a:spcBef>
                <a:spcPts val="1400"/>
              </a:spcBef>
            </a:pPr>
            <a:r>
              <a:rPr lang="en-US" sz="1800"/>
              <a:t>Rare outcomes include </a:t>
            </a:r>
            <a:r>
              <a:rPr lang="en-US" sz="1800" b="1"/>
              <a:t>Failure (parachute)</a:t>
            </a:r>
            <a:r>
              <a:rPr lang="en-US" sz="1800"/>
              <a:t>, </a:t>
            </a:r>
            <a:r>
              <a:rPr lang="en-US" sz="1800" b="1"/>
              <a:t>Uncontrolled (ocean)</a:t>
            </a:r>
            <a:r>
              <a:rPr lang="en-US" sz="1800"/>
              <a:t>, and </a:t>
            </a:r>
            <a:r>
              <a:rPr lang="en-US" sz="1800" b="1"/>
              <a:t>Precluded (drone ship)</a:t>
            </a:r>
            <a:r>
              <a:rPr lang="en-US" sz="1800"/>
              <a:t>.</a:t>
            </a:r>
          </a:p>
          <a:p>
            <a:pPr marL="0" indent="0">
              <a:lnSpc>
                <a:spcPct val="100000"/>
              </a:lnSpc>
              <a:spcBef>
                <a:spcPts val="1400"/>
              </a:spcBef>
              <a:buNone/>
            </a:pPr>
            <a:r>
              <a:rPr lang="en-US" sz="1800">
                <a:solidFill>
                  <a:schemeClr val="accent3">
                    <a:lumMod val="25000"/>
                  </a:schemeClr>
                </a:solidFill>
                <a:latin typeface="Abadi" panose="020B0604020104020204" pitchFamily="34" charset="0"/>
              </a:rPr>
              <a:t>Conclusion: </a:t>
            </a:r>
            <a:r>
              <a:rPr lang="en-US" sz="1800"/>
              <a:t>This result reflects early experimentation and progress in SpaceX's landing strategies during the specified period.</a:t>
            </a:r>
            <a:endParaRPr lang="en-US" sz="18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3F732A1-828C-B26F-FA35-90598AFA0E7A}"/>
              </a:ext>
            </a:extLst>
          </p:cNvPr>
          <p:cNvPicPr>
            <a:picLocks noChangeAspect="1"/>
          </p:cNvPicPr>
          <p:nvPr/>
        </p:nvPicPr>
        <p:blipFill>
          <a:blip r:embed="rId3"/>
          <a:stretch>
            <a:fillRect/>
          </a:stretch>
        </p:blipFill>
        <p:spPr>
          <a:xfrm>
            <a:off x="5394632" y="1388425"/>
            <a:ext cx="6685114" cy="377899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63684" y="1356527"/>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It can be seen that the map shows the concentration locations of the launches, one launch point has 10 launches, the other has 46 launches.</a:t>
            </a:r>
            <a:endParaRPr lang="en-US" sz="2200" dirty="0">
              <a:solidFill>
                <a:schemeClr val="accent3">
                  <a:lumMod val="25000"/>
                </a:schemeClr>
              </a:solidFill>
              <a:latin typeface="Abadi"/>
            </a:endParaRP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D60CF112-C4AB-CAD1-F3CA-4D7663D87EAC}"/>
              </a:ext>
            </a:extLst>
          </p:cNvPr>
          <p:cNvPicPr>
            <a:picLocks noChangeAspect="1"/>
          </p:cNvPicPr>
          <p:nvPr/>
        </p:nvPicPr>
        <p:blipFill>
          <a:blip r:embed="rId3"/>
          <a:stretch>
            <a:fillRect/>
          </a:stretch>
        </p:blipFill>
        <p:spPr>
          <a:xfrm>
            <a:off x="773901" y="2263532"/>
            <a:ext cx="7434434" cy="44523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launsite location includes launched points, green points are success, red points are failure</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E84D0F08-6A01-0AA8-A8E6-ADF4E8FFDBFE}"/>
              </a:ext>
            </a:extLst>
          </p:cNvPr>
          <p:cNvPicPr>
            <a:picLocks noChangeAspect="1"/>
          </p:cNvPicPr>
          <p:nvPr/>
        </p:nvPicPr>
        <p:blipFill>
          <a:blip r:embed="rId3"/>
          <a:stretch>
            <a:fillRect/>
          </a:stretch>
        </p:blipFill>
        <p:spPr>
          <a:xfrm>
            <a:off x="1010093" y="2656463"/>
            <a:ext cx="6432698" cy="384517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398122"/>
            <a:ext cx="10202790" cy="5029089"/>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The launch site is 0.94 km from the nearest highway (purple line)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22786649-C6BE-1350-8E9F-02580F6F5ADE}"/>
              </a:ext>
            </a:extLst>
          </p:cNvPr>
          <p:cNvPicPr>
            <a:picLocks noChangeAspect="1"/>
          </p:cNvPicPr>
          <p:nvPr/>
        </p:nvPicPr>
        <p:blipFill>
          <a:blip r:embed="rId3"/>
          <a:stretch>
            <a:fillRect/>
          </a:stretch>
        </p:blipFill>
        <p:spPr>
          <a:xfrm>
            <a:off x="1105784" y="1971669"/>
            <a:ext cx="7608987" cy="457672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71617" y="1628267"/>
            <a:ext cx="10428774" cy="46910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800" dirty="0">
                <a:solidFill>
                  <a:schemeClr val="accent3">
                    <a:lumMod val="25000"/>
                  </a:schemeClr>
                </a:solidFill>
                <a:latin typeface="Abadi" panose="020B0604020104020204" pitchFamily="34" charset="0"/>
              </a:rPr>
              <a:t>Project background </a:t>
            </a:r>
            <a:r>
              <a:rPr lang="en-US" sz="1800">
                <a:solidFill>
                  <a:schemeClr val="accent3">
                    <a:lumMod val="25000"/>
                  </a:schemeClr>
                </a:solidFill>
                <a:latin typeface="Abadi" panose="020B0604020104020204" pitchFamily="34" charset="0"/>
              </a:rPr>
              <a:t>and context: This project analyzes historical SpaceX launch data to identify key factors that influence mission success. By applying exploratory data analysis and machine learning, we aim to predict launch outcomes and support decision-making in the aerospace industry. It serves as the final assignment for the Coursera Applied Data Science Capstone.</a:t>
            </a:r>
            <a:endParaRPr lang="en-US" sz="1800" dirty="0">
              <a:solidFill>
                <a:schemeClr val="accent3">
                  <a:lumMod val="25000"/>
                </a:schemeClr>
              </a:solidFill>
              <a:latin typeface="Abadi" panose="020B0604020104020204" pitchFamily="34" charset="0"/>
            </a:endParaRPr>
          </a:p>
          <a:p>
            <a:pPr>
              <a:spcBef>
                <a:spcPts val="1400"/>
              </a:spcBef>
            </a:pPr>
            <a:r>
              <a:rPr lang="en-US" sz="1800" dirty="0">
                <a:solidFill>
                  <a:schemeClr val="accent3">
                    <a:lumMod val="25000"/>
                  </a:schemeClr>
                </a:solidFill>
                <a:latin typeface="Abadi" panose="020B0604020104020204" pitchFamily="34" charset="0"/>
              </a:rPr>
              <a:t>Problems you want to </a:t>
            </a:r>
            <a:r>
              <a:rPr lang="en-US" sz="1800">
                <a:solidFill>
                  <a:schemeClr val="accent3">
                    <a:lumMod val="25000"/>
                  </a:schemeClr>
                </a:solidFill>
                <a:latin typeface="Abadi" panose="020B0604020104020204" pitchFamily="34" charset="0"/>
              </a:rPr>
              <a:t>find answers:</a:t>
            </a:r>
          </a:p>
          <a:p>
            <a:pPr lvl="1">
              <a:spcBef>
                <a:spcPts val="1400"/>
              </a:spcBef>
            </a:pPr>
            <a:r>
              <a:rPr lang="en-US" sz="1800">
                <a:solidFill>
                  <a:schemeClr val="accent3">
                    <a:lumMod val="25000"/>
                  </a:schemeClr>
                </a:solidFill>
                <a:latin typeface="Abadi" panose="020B0604020104020204" pitchFamily="34" charset="0"/>
              </a:rPr>
              <a:t>What features impact launch success the most?</a:t>
            </a:r>
          </a:p>
          <a:p>
            <a:pPr lvl="1">
              <a:spcBef>
                <a:spcPts val="1400"/>
              </a:spcBef>
            </a:pPr>
            <a:r>
              <a:rPr lang="en-US" sz="1800">
                <a:solidFill>
                  <a:schemeClr val="accent3">
                    <a:lumMod val="25000"/>
                  </a:schemeClr>
                </a:solidFill>
                <a:latin typeface="Abadi" panose="020B0604020104020204" pitchFamily="34" charset="0"/>
              </a:rPr>
              <a:t>Can we accurately predict launch outcomes?</a:t>
            </a:r>
          </a:p>
          <a:p>
            <a:pPr lvl="1">
              <a:spcBef>
                <a:spcPts val="1400"/>
              </a:spcBef>
            </a:pPr>
            <a:r>
              <a:rPr lang="en-US" sz="1800">
                <a:solidFill>
                  <a:schemeClr val="accent3">
                    <a:lumMod val="25000"/>
                  </a:schemeClr>
                </a:solidFill>
                <a:latin typeface="Abadi" panose="020B0604020104020204" pitchFamily="34" charset="0"/>
              </a:rPr>
              <a:t>Which machine learning model performs best?</a:t>
            </a:r>
          </a:p>
          <a:p>
            <a:pPr lvl="1">
              <a:spcBef>
                <a:spcPts val="1400"/>
              </a:spcBef>
            </a:pPr>
            <a:r>
              <a:rPr lang="en-US" sz="1800">
                <a:solidFill>
                  <a:schemeClr val="accent3">
                    <a:lumMod val="25000"/>
                  </a:schemeClr>
                </a:solidFill>
                <a:latin typeface="Abadi" panose="020B0604020104020204" pitchFamily="34" charset="0"/>
              </a:rPr>
              <a:t>How do launch sites differ in success rates?</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84949" y="1380967"/>
            <a:ext cx="9745589" cy="4351338"/>
          </a:xfrm>
          <a:prstGeom prst="rect">
            <a:avLst/>
          </a:prstGeom>
        </p:spPr>
        <p:txBody>
          <a:bodyPr lIns="91440" tIns="45720" rIns="91440" bIns="45720" anchor="t">
            <a:normAutofit/>
          </a:bodyPr>
          <a:lstStyle/>
          <a:p>
            <a:pPr>
              <a:lnSpc>
                <a:spcPct val="100000"/>
              </a:lnSpc>
              <a:spcBef>
                <a:spcPts val="1400"/>
              </a:spcBef>
            </a:pPr>
            <a:r>
              <a:rPr lang="en-US"/>
              <a:t>KSC LC-39A is the top-performing launch site in terms of successful missions (41.7%)</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847777EB-640F-FBDE-BD32-3487134041B5}"/>
              </a:ext>
            </a:extLst>
          </p:cNvPr>
          <p:cNvPicPr>
            <a:picLocks noChangeAspect="1"/>
          </p:cNvPicPr>
          <p:nvPr/>
        </p:nvPicPr>
        <p:blipFill>
          <a:blip r:embed="rId3"/>
          <a:stretch>
            <a:fillRect/>
          </a:stretch>
        </p:blipFill>
        <p:spPr>
          <a:xfrm>
            <a:off x="903767" y="2819928"/>
            <a:ext cx="8581015" cy="386552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8966" y="1253331"/>
            <a:ext cx="10551583" cy="4351338"/>
          </a:xfrm>
          <a:prstGeom prst="rect">
            <a:avLst/>
          </a:prstGeom>
        </p:spPr>
        <p:txBody>
          <a:bodyPr lIns="91440" tIns="45720" rIns="91440" bIns="45720" anchor="t">
            <a:normAutofit/>
          </a:bodyPr>
          <a:lstStyle/>
          <a:p>
            <a:pPr marL="0" indent="0">
              <a:lnSpc>
                <a:spcPct val="100000"/>
              </a:lnSpc>
              <a:spcBef>
                <a:spcPts val="1400"/>
              </a:spcBef>
              <a:buNone/>
            </a:pPr>
            <a:r>
              <a:rPr lang="en-US" sz="1800"/>
              <a:t>This pie chart from the </a:t>
            </a:r>
            <a:r>
              <a:rPr lang="en-US" sz="1800" b="1"/>
              <a:t>SpaceX Launch Records Dashboard</a:t>
            </a:r>
            <a:r>
              <a:rPr lang="en-US" sz="1800"/>
              <a:t> displays the </a:t>
            </a:r>
            <a:r>
              <a:rPr lang="en-US" sz="1800" b="1"/>
              <a:t>success vs. failure rate</a:t>
            </a:r>
            <a:r>
              <a:rPr lang="en-US" sz="1800"/>
              <a:t> for launches at </a:t>
            </a:r>
            <a:r>
              <a:rPr lang="en-US" sz="1800" b="1"/>
              <a:t>KSC LC-39A</a:t>
            </a:r>
            <a:r>
              <a:rPr lang="en-US" sz="1800"/>
              <a:t>:</a:t>
            </a:r>
          </a:p>
          <a:p>
            <a:pPr lvl="1">
              <a:lnSpc>
                <a:spcPct val="100000"/>
              </a:lnSpc>
              <a:spcBef>
                <a:spcPts val="1400"/>
              </a:spcBef>
            </a:pPr>
            <a:r>
              <a:rPr lang="en-US" sz="1800"/>
              <a:t>76.9% of launches were successful (class = 1, shown in blue).</a:t>
            </a:r>
          </a:p>
          <a:p>
            <a:pPr lvl="1">
              <a:lnSpc>
                <a:spcPct val="100000"/>
              </a:lnSpc>
              <a:spcBef>
                <a:spcPts val="1400"/>
              </a:spcBef>
            </a:pPr>
            <a:r>
              <a:rPr lang="en-US" sz="1800"/>
              <a:t>23.1% of launches failed (class = 0, shown in red).</a:t>
            </a:r>
          </a:p>
          <a:p>
            <a:pPr marL="0" indent="0">
              <a:lnSpc>
                <a:spcPct val="100000"/>
              </a:lnSpc>
              <a:spcBef>
                <a:spcPts val="1400"/>
              </a:spcBef>
              <a:buNone/>
            </a:pPr>
            <a:r>
              <a:rPr lang="en-US" sz="1800"/>
              <a:t>KSC LC-39A demonstrates a high launch success rate, making it one of the most reliable launch sites.</a:t>
            </a:r>
          </a:p>
          <a:p>
            <a:pPr>
              <a:lnSpc>
                <a:spcPct val="100000"/>
              </a:lnSpc>
              <a:spcBef>
                <a:spcPts val="1400"/>
              </a:spcBef>
            </a:pP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C637A143-4706-B51F-302C-7C3184F85A6E}"/>
              </a:ext>
            </a:extLst>
          </p:cNvPr>
          <p:cNvPicPr>
            <a:picLocks noChangeAspect="1"/>
          </p:cNvPicPr>
          <p:nvPr/>
        </p:nvPicPr>
        <p:blipFill>
          <a:blip r:embed="rId3"/>
          <a:stretch>
            <a:fillRect/>
          </a:stretch>
        </p:blipFill>
        <p:spPr>
          <a:xfrm>
            <a:off x="1584633" y="3299331"/>
            <a:ext cx="7396716" cy="339489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13597"/>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Most missions with payloads between 3500–5000 kg were successful (class = 1).</a:t>
            </a:r>
          </a:p>
          <a:p>
            <a:pPr>
              <a:lnSpc>
                <a:spcPct val="100000"/>
              </a:lnSpc>
              <a:spcBef>
                <a:spcPts val="1400"/>
              </a:spcBef>
            </a:pPr>
            <a:r>
              <a:rPr lang="en-US" sz="2200">
                <a:solidFill>
                  <a:schemeClr val="accent3">
                    <a:lumMod val="25000"/>
                  </a:schemeClr>
                </a:solidFill>
                <a:latin typeface="Abadi" panose="020B0604020104020204" pitchFamily="34" charset="0"/>
              </a:rPr>
              <a:t>Failures (class = 0) tend to appear more as the payload mass increases beyond 5500 kg.</a:t>
            </a:r>
          </a:p>
          <a:p>
            <a:pPr>
              <a:lnSpc>
                <a:spcPct val="100000"/>
              </a:lnSpc>
              <a:spcBef>
                <a:spcPts val="1400"/>
              </a:spcBef>
            </a:pPr>
            <a:r>
              <a:rPr lang="en-US" sz="2200">
                <a:solidFill>
                  <a:schemeClr val="accent3">
                    <a:lumMod val="25000"/>
                  </a:schemeClr>
                </a:solidFill>
                <a:latin typeface="Abadi"/>
              </a:rPr>
              <a:t>Booster version FT appears more frequently and shows both successes and failures.</a:t>
            </a:r>
          </a:p>
          <a:p>
            <a:pPr marL="0" indent="0">
              <a:lnSpc>
                <a:spcPct val="100000"/>
              </a:lnSpc>
              <a:spcBef>
                <a:spcPts val="1400"/>
              </a:spcBef>
              <a:buNone/>
            </a:pPr>
            <a:r>
              <a:rPr lang="en-US" sz="2200">
                <a:solidFill>
                  <a:schemeClr val="accent3">
                    <a:lumMod val="25000"/>
                  </a:schemeClr>
                </a:solidFill>
                <a:latin typeface="Abadi"/>
              </a:rPr>
              <a:t>Conclusion: </a:t>
            </a:r>
            <a:r>
              <a:rPr lang="en-US" sz="2400"/>
              <a:t>Lighter payloads (especially below ~5000 kg) are </a:t>
            </a:r>
            <a:r>
              <a:rPr lang="en-US" sz="2400" b="1"/>
              <a:t>more likely to succeed</a:t>
            </a:r>
            <a:r>
              <a:rPr lang="en-US" sz="2400"/>
              <a:t>, regardless of booster type.</a:t>
            </a: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916D0CC1-0071-4E5C-DF25-E35A4DF3BC38}"/>
              </a:ext>
            </a:extLst>
          </p:cNvPr>
          <p:cNvPicPr>
            <a:picLocks noChangeAspect="1"/>
          </p:cNvPicPr>
          <p:nvPr/>
        </p:nvPicPr>
        <p:blipFill>
          <a:blip r:embed="rId4"/>
          <a:stretch>
            <a:fillRect/>
          </a:stretch>
        </p:blipFill>
        <p:spPr>
          <a:xfrm>
            <a:off x="1977656" y="3950660"/>
            <a:ext cx="8108716" cy="275995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38200" y="1523206"/>
            <a:ext cx="10515600" cy="3811588"/>
          </a:xfrm>
          <a:prstGeom prst="rect">
            <a:avLst/>
          </a:prstGeom>
        </p:spPr>
        <p:txBody>
          <a:bodyPr vert="horz" lIns="91440" tIns="45720" rIns="91440" bIns="45720" rtlCol="0" anchor="t">
            <a:normAutofit/>
          </a:bodyPr>
          <a:lstStyle/>
          <a:p>
            <a:pPr>
              <a:lnSpc>
                <a:spcPct val="100000"/>
              </a:lnSpc>
              <a:spcBef>
                <a:spcPts val="1400"/>
              </a:spcBef>
            </a:pPr>
            <a:r>
              <a:rPr lang="en-US" sz="2400"/>
              <a:t>Although Decision Tree had the best training performance, </a:t>
            </a:r>
            <a:r>
              <a:rPr lang="en-US" sz="2400" b="1"/>
              <a:t>all models generalized similarly</a:t>
            </a:r>
            <a:r>
              <a:rPr lang="en-US" sz="2400"/>
              <a:t> on test data. Hence, </a:t>
            </a:r>
            <a:r>
              <a:rPr lang="en-US" sz="2400" b="1"/>
              <a:t>Decision Tree</a:t>
            </a:r>
            <a:r>
              <a:rPr lang="en-US" sz="2400"/>
              <a:t> was selected for its balance of performance and interpretability.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6778134-4B91-04F3-230A-56064DB5849E}"/>
              </a:ext>
            </a:extLst>
          </p:cNvPr>
          <p:cNvPicPr>
            <a:picLocks noChangeAspect="1"/>
          </p:cNvPicPr>
          <p:nvPr/>
        </p:nvPicPr>
        <p:blipFill>
          <a:blip r:embed="rId3"/>
          <a:stretch>
            <a:fillRect/>
          </a:stretch>
        </p:blipFill>
        <p:spPr>
          <a:xfrm>
            <a:off x="1711460" y="2773823"/>
            <a:ext cx="7003312" cy="385026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5704" y="1387549"/>
            <a:ext cx="9477960" cy="3811588"/>
          </a:xfrm>
          <a:prstGeom prst="rect">
            <a:avLst/>
          </a:prstGeom>
        </p:spPr>
        <p:txBody>
          <a:bodyPr>
            <a:normAutofit/>
          </a:bodyPr>
          <a:lstStyle/>
          <a:p>
            <a:pPr>
              <a:lnSpc>
                <a:spcPct val="100000"/>
              </a:lnSpc>
              <a:spcBef>
                <a:spcPts val="1400"/>
              </a:spcBef>
            </a:pPr>
            <a:r>
              <a:rPr lang="en-US" sz="2400"/>
              <a:t>The model performed well, correctly predicting 16 out of 18 cases. The balanced low number of false predictions indicates high accuracy and good generalization.</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D99C1DA-3B90-F50E-F476-5A8422795E03}"/>
              </a:ext>
            </a:extLst>
          </p:cNvPr>
          <p:cNvPicPr>
            <a:picLocks noChangeAspect="1"/>
          </p:cNvPicPr>
          <p:nvPr/>
        </p:nvPicPr>
        <p:blipFill>
          <a:blip r:embed="rId3"/>
          <a:stretch>
            <a:fillRect/>
          </a:stretch>
        </p:blipFill>
        <p:spPr>
          <a:xfrm>
            <a:off x="4572061" y="2313129"/>
            <a:ext cx="6088469" cy="428420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253331"/>
            <a:ext cx="10022036" cy="4351338"/>
          </a:xfrm>
          <a:prstGeom prst="rect">
            <a:avLst/>
          </a:prstGeom>
        </p:spPr>
        <p:txBody>
          <a:bodyPr>
            <a:normAutofit fontScale="92500"/>
          </a:bodyPr>
          <a:lstStyle/>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Multiple data sources were explored to iteratively refine insights and support data-driven conclusions.</a:t>
            </a:r>
          </a:p>
          <a:p>
            <a:pPr>
              <a:lnSpc>
                <a:spcPct val="100000"/>
              </a:lnSpc>
              <a:spcBef>
                <a:spcPts val="1400"/>
              </a:spcBef>
            </a:pPr>
            <a:r>
              <a:rPr lang="en-US" sz="2200">
                <a:solidFill>
                  <a:schemeClr val="accent3">
                    <a:lumMod val="25000"/>
                  </a:schemeClr>
                </a:solidFill>
                <a:latin typeface="Abadi" panose="020B0604020104020204" pitchFamily="34" charset="0"/>
              </a:rPr>
              <a:t>Among all launch sites, KSC LC-39A emerged as the most reliable and successful.</a:t>
            </a:r>
          </a:p>
          <a:p>
            <a:pPr>
              <a:lnSpc>
                <a:spcPct val="100000"/>
              </a:lnSpc>
              <a:spcBef>
                <a:spcPts val="1400"/>
              </a:spcBef>
            </a:pPr>
            <a:r>
              <a:rPr lang="en-US" sz="2200">
                <a:solidFill>
                  <a:schemeClr val="accent3">
                    <a:lumMod val="25000"/>
                  </a:schemeClr>
                </a:solidFill>
                <a:latin typeface="Abadi" panose="020B0604020104020204" pitchFamily="34" charset="0"/>
              </a:rPr>
              <a:t>Launch missions carrying payloads exceeding 7,000 kg demonstrated a lower risk profile.</a:t>
            </a:r>
          </a:p>
          <a:p>
            <a:pPr>
              <a:lnSpc>
                <a:spcPct val="100000"/>
              </a:lnSpc>
              <a:spcBef>
                <a:spcPts val="1400"/>
              </a:spcBef>
            </a:pPr>
            <a:r>
              <a:rPr lang="en-US" sz="2200">
                <a:solidFill>
                  <a:schemeClr val="accent3">
                    <a:lumMod val="25000"/>
                  </a:schemeClr>
                </a:solidFill>
                <a:latin typeface="Abadi" panose="020B0604020104020204" pitchFamily="34" charset="0"/>
              </a:rPr>
              <a:t>While the majority of missions achieved success, the success rate of landings has shown consistent improvement over time—reflecting advancements in rocket design and operational procedures.</a:t>
            </a:r>
          </a:p>
          <a:p>
            <a:pPr>
              <a:lnSpc>
                <a:spcPct val="100000"/>
              </a:lnSpc>
              <a:spcBef>
                <a:spcPts val="1400"/>
              </a:spcBef>
            </a:pPr>
            <a:r>
              <a:rPr lang="en-US" sz="2200">
                <a:solidFill>
                  <a:schemeClr val="accent3">
                    <a:lumMod val="25000"/>
                  </a:schemeClr>
                </a:solidFill>
                <a:latin typeface="Abadi" panose="020B0604020104020204" pitchFamily="34" charset="0"/>
              </a:rPr>
              <a:t>The Decision Tree Classifier proved to be the most effective model for predicting landing outcomes, offering potential for enhanced mission planning and profitability.</a:t>
            </a: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noRot="1" noMove="1" noResize="1" noEditPoints="1" noAdjustHandles="1" noChangeArrowheads="1" noChangeShapeType="1"/>
          </p:cNvSpPr>
          <p:nvPr>
            <p:ph idx="4294967295"/>
          </p:nvPr>
        </p:nvSpPr>
        <p:spPr>
          <a:xfrm>
            <a:off x="674318" y="1588535"/>
            <a:ext cx="10515600" cy="4351338"/>
          </a:xfrm>
          <a:prstGeom prst="rect">
            <a:avLst/>
          </a:prstGeom>
        </p:spPr>
        <p:txBody>
          <a:bodyPr/>
          <a:lstStyle/>
          <a:p>
            <a:pPr>
              <a:lnSpc>
                <a:spcPct val="100000"/>
              </a:lnSpc>
              <a:spcBef>
                <a:spcPts val="1400"/>
              </a:spcBef>
            </a:pPr>
            <a:r>
              <a:rPr lang="en-US" sz="1800"/>
              <a:t>Data was collected using the SpaceX public REST API (</a:t>
            </a:r>
            <a:r>
              <a:rPr lang="en-US" sz="1800">
                <a:hlinkClick r:id="rId3"/>
              </a:rPr>
              <a:t>https://api.spacexdata.com/v4</a:t>
            </a:r>
            <a:r>
              <a:rPr lang="en-US" sz="1800"/>
              <a:t>).</a:t>
            </a:r>
          </a:p>
          <a:p>
            <a:pPr>
              <a:lnSpc>
                <a:spcPct val="100000"/>
              </a:lnSpc>
              <a:spcBef>
                <a:spcPts val="1400"/>
              </a:spcBef>
            </a:pPr>
            <a:r>
              <a:rPr lang="en-US" sz="1800"/>
              <a:t>Python requests was used to query launch, rocket, payload, and launchpad data.</a:t>
            </a:r>
          </a:p>
          <a:p>
            <a:pPr>
              <a:lnSpc>
                <a:spcPct val="100000"/>
              </a:lnSpc>
              <a:spcBef>
                <a:spcPts val="1400"/>
              </a:spcBef>
            </a:pPr>
            <a:r>
              <a:rPr lang="en-US" sz="1800"/>
              <a:t>Multiple helper functions were implemented to extract:</a:t>
            </a:r>
          </a:p>
          <a:p>
            <a:pPr lvl="1">
              <a:lnSpc>
                <a:spcPct val="100000"/>
              </a:lnSpc>
              <a:spcBef>
                <a:spcPts val="1400"/>
              </a:spcBef>
            </a:pPr>
            <a:r>
              <a:rPr lang="en-US" sz="1800"/>
              <a:t>BoosterVersion from rocket IDs</a:t>
            </a:r>
          </a:p>
          <a:p>
            <a:pPr lvl="1">
              <a:lnSpc>
                <a:spcPct val="100000"/>
              </a:lnSpc>
              <a:spcBef>
                <a:spcPts val="1400"/>
              </a:spcBef>
            </a:pPr>
            <a:r>
              <a:rPr lang="en-US" sz="1800"/>
              <a:t>LaunchSite, Longitude, and Latitude from launchpad IDs</a:t>
            </a:r>
          </a:p>
          <a:p>
            <a:pPr lvl="1">
              <a:lnSpc>
                <a:spcPct val="100000"/>
              </a:lnSpc>
              <a:spcBef>
                <a:spcPts val="1400"/>
              </a:spcBef>
            </a:pPr>
            <a:r>
              <a:rPr lang="en-US" sz="1800"/>
              <a:t>PayloadMass and Orbit from payload IDs</a:t>
            </a:r>
          </a:p>
          <a:p>
            <a:pPr lvl="1">
              <a:lnSpc>
                <a:spcPct val="100000"/>
              </a:lnSpc>
              <a:spcBef>
                <a:spcPts val="1400"/>
              </a:spcBef>
            </a:pPr>
            <a:r>
              <a:rPr lang="en-US" sz="1800"/>
              <a:t>Block, ReusedCount, Outcome, etc. from core details.</a:t>
            </a:r>
          </a:p>
          <a:p>
            <a:pPr marL="457200" lvl="1" indent="0">
              <a:lnSpc>
                <a:spcPct val="100000"/>
              </a:lnSpc>
              <a:spcBef>
                <a:spcPts val="1400"/>
              </a:spcBef>
              <a:buNone/>
            </a:pPr>
            <a:endParaRPr lang="en-US" sz="180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pPr marL="0" indent="0">
              <a:lnSpc>
                <a:spcPct val="100000"/>
              </a:lnSpc>
              <a:spcBef>
                <a:spcPts val="1400"/>
              </a:spcBef>
              <a:buNone/>
            </a:pPr>
            <a:r>
              <a:rPr lang="en-US" sz="2200">
                <a:solidFill>
                  <a:schemeClr val="accent3">
                    <a:lumMod val="25000"/>
                  </a:schemeClr>
                </a:solidFill>
                <a:latin typeface="Abadi" panose="020B0604020104020204" pitchFamily="34" charset="0"/>
                <a:hlinkClick r:id="rId3"/>
              </a:rPr>
              <a:t>https://github.com/tranhoangthienphu/Applied-Data-Science-Capstone/blob/cf92e8c938f8d0ced1b6073477af64fbad6e9471/jupyter-labs-spacex-data-collection-api.ipynb</a:t>
            </a:r>
            <a:endParaRPr lang="en-US" sz="2200">
              <a:solidFill>
                <a:schemeClr val="accent3">
                  <a:lumMod val="25000"/>
                </a:schemeClr>
              </a:solidFill>
              <a:latin typeface="Abadi" panose="020B0604020104020204" pitchFamily="34" charset="0"/>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C8EF74DC-ABB0-1460-C220-34CF66108E45}"/>
              </a:ext>
            </a:extLst>
          </p:cNvPr>
          <p:cNvPicPr>
            <a:picLocks noChangeAspect="1"/>
          </p:cNvPicPr>
          <p:nvPr/>
        </p:nvPicPr>
        <p:blipFill>
          <a:blip r:embed="rId4"/>
          <a:stretch>
            <a:fillRect/>
          </a:stretch>
        </p:blipFill>
        <p:spPr>
          <a:xfrm>
            <a:off x="5532148" y="2815163"/>
            <a:ext cx="6365247" cy="142047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23206"/>
            <a:ext cx="48085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a:p>
            <a:pPr marL="0" indent="0">
              <a:lnSpc>
                <a:spcPct val="100000"/>
              </a:lnSpc>
              <a:spcBef>
                <a:spcPts val="1400"/>
              </a:spcBef>
              <a:buNone/>
            </a:pPr>
            <a:r>
              <a:rPr lang="en-US" sz="2200">
                <a:solidFill>
                  <a:schemeClr val="accent3">
                    <a:lumMod val="25000"/>
                  </a:schemeClr>
                </a:solidFill>
                <a:latin typeface="Abadi" panose="020B0604020104020204" pitchFamily="34" charset="0"/>
                <a:hlinkClick r:id="rId3"/>
              </a:rPr>
              <a:t>https://github.com/tranhoangthienphu/Applied-Data-Science-Capstone/blob/cf92e8c938f8d0ced1b6073477af64fbad6e9471/jupyter-labs-webscraping.ipynb</a:t>
            </a: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1026" name="Picture 2">
            <a:extLst>
              <a:ext uri="{FF2B5EF4-FFF2-40B4-BE49-F238E27FC236}">
                <a16:creationId xmlns:a16="http://schemas.microsoft.com/office/drawing/2014/main" id="{516AD653-AF2C-0A12-5BDA-FCAD0196E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0225" y="1724428"/>
            <a:ext cx="2832742" cy="424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f80a141d-92ca-4d3d-9308-f7e7b1d44ce8"/>
    <ds:schemaRef ds:uri="155be751-a274-42e8-93fb-f39d3b9bccc8"/>
    <ds:schemaRef ds:uri="http://schemas.openxmlformats.org/package/2006/metadata/core-properties"/>
    <ds:schemaRef ds:uri="http://purl.org/dc/terms/"/>
    <ds:schemaRef ds:uri="http://www.w3.org/XML/1998/namespace"/>
    <ds:schemaRef ds:uri="http://purl.org/dc/dcmitype/"/>
    <ds:schemaRef ds:uri="http://schemas.microsoft.com/office/2006/metadata/properties"/>
    <ds:schemaRef ds:uri="http://purl.org/dc/elements/1.1/"/>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216</TotalTime>
  <Words>2695</Words>
  <Application>Microsoft Office PowerPoint</Application>
  <PresentationFormat>Widescreen</PresentationFormat>
  <Paragraphs>273</Paragraphs>
  <Slides>48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Trần Hoàng Thiên Phú</cp:lastModifiedBy>
  <cp:revision>262</cp:revision>
  <dcterms:created xsi:type="dcterms:W3CDTF">2021-04-29T18:58:34Z</dcterms:created>
  <dcterms:modified xsi:type="dcterms:W3CDTF">2025-08-04T18:36:50Z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